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架空の小規模事業者による創業計画の作例であることを最初に伝える。事業名と資料の目的、面談日を確認する。</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総開業資金900万円のうち600万円の融資を希望。補助金は基本調達に計上していない。月商目標250万円は安定時の想定で、需要は検証前の仮説であると明言する。</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想定顧客は近隣の働く世帯。夕食準備の時間が取りにくいという仮説を、開業前の通行量観察・聞き取り・試験販売で確かめる。調査はまだ実施していない。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価格は税込の想定表示。弁当900円・主菜650円・副菜250円。平均客単価1000円は販売構成から置いた計画値で実績ではない。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月25営業日、安定時100客/日（昼40・夕方60）。代表と時間帯別パートで運営。開業時は80客/日から始め、試験販売と再来店施策の検証を経て100客/日を目指す。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調達900万円と使途900万円の対応を確認する。運転資金200万円を確保する構成。追加投資160万円はこの900万円に含めない。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売上250万円から変動費40%と固定支出115万円を差し引き、返済前の概算営業余力は35万円。税込入出金ベースの簡易モデルで、減価償却・利息・税金は控除していない。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年利2.0%・84回・元金均等という試算条件。初回返済は約8.14万円で、初回返済後の概算資金余力は26.86万円。元金均等のため返済額は以降減る。実際の融資条件は未定。</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客単価・営業日数・原価率・固定費を同じとした場合の比較。80客/日では初回返済後が−3.14万円。非負になる目安は83客/日。運転資金200万円で吸収しつつ、仕入れ量・シフト・集客を見直す。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基本900万円とは分離した第2段階の案。予約・受取システム60万円と省力化包装設備100万円で計160万円。補助率1/2と仮定した場合のみ申請想定80万円。制度は未選定で、採択・入金を前提にしない。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開業3か月前から開業後までの予定。すべて予定で、完了したものはない。補助投資は需要・制度条件・追加資金の確認後に判断する。</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相談したいのは融資600万円の条件と返済計画の確認、追加投資に適合する補助制度の有無。未取得の資料を揃えてから実際の申請内容を確定する。</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31F"/>
        </a:solidFill>
      </p:bgPr>
    </p:bg>
    <p:spTree>
      <p:nvGrpSpPr>
        <p:cNvPr id="1" name=""/>
        <p:cNvGrpSpPr/>
        <p:nvPr/>
      </p:nvGrpSpPr>
      <p:grpSpPr>
        <a:xfrm>
          <a:off x="0" y="0"/>
          <a:ext cx="0" cy="0"/>
          <a:chOff x="0" y="0"/>
          <a:chExt cx="0" cy="0"/>
        </a:xfrm>
      </p:grpSpPr>
      <p:sp>
        <p:nvSpPr>
          <p:cNvPr id="2" name="Text 0"/>
          <p:cNvSpPr/>
          <p:nvPr/>
        </p:nvSpPr>
        <p:spPr>
          <a:xfrm>
            <a:off x="1047750" y="876300"/>
            <a:ext cx="3937084" cy="438150"/>
          </a:xfrm>
          <a:prstGeom prst="rect">
            <a:avLst/>
          </a:prstGeom>
          <a:noFill/>
          <a:ln/>
        </p:spPr>
        <p:txBody>
          <a:bodyPr wrap="none" lIns="25400" tIns="25400" rIns="25400" bIns="25400" rtlCol="0" anchor="t">
            <a:normAutofit/>
          </a:bodyPr>
          <a:lstStyle/>
          <a:p>
            <a:pPr algn="l" indent="0" marL="0">
              <a:buNone/>
            </a:pPr>
            <a:r>
              <a:rPr lang="en-US" sz="2100" spc="462" kern="0" dirty="0">
                <a:solidFill>
                  <a:srgbClr val="A9BDB0"/>
                </a:solidFill>
                <a:latin typeface="YuGothic" pitchFamily="34" charset="0"/>
                <a:ea typeface="YuGothic" pitchFamily="34" charset="-122"/>
                <a:cs typeface="YuGothic" pitchFamily="34" charset="-120"/>
              </a:rPr>
              <a:t>創業計画書 面談用資料</a:t>
            </a:r>
            <a:endParaRPr lang="en-US" sz="2100" dirty="0"/>
          </a:p>
        </p:txBody>
      </p:sp>
      <p:sp>
        <p:nvSpPr>
          <p:cNvPr id="3" name="Text 1"/>
          <p:cNvSpPr/>
          <p:nvPr/>
        </p:nvSpPr>
        <p:spPr>
          <a:xfrm>
            <a:off x="14935200" y="876300"/>
            <a:ext cx="2305050" cy="438150"/>
          </a:xfrm>
          <a:prstGeom prst="rect">
            <a:avLst/>
          </a:prstGeom>
          <a:noFill/>
          <a:ln/>
        </p:spPr>
        <p:txBody>
          <a:bodyPr wrap="none" lIns="25400" tIns="25400" rIns="25400" bIns="25400" rtlCol="0" anchor="t">
            <a:normAutofit/>
          </a:bodyPr>
          <a:lstStyle/>
          <a:p>
            <a:pPr algn="r" indent="0" marL="0">
              <a:buNone/>
            </a:pPr>
            <a:r>
              <a:rPr lang="en-US" sz="2100" spc="168" kern="0" dirty="0">
                <a:solidFill>
                  <a:srgbClr val="A9BDB0"/>
                </a:solidFill>
                <a:latin typeface="YuGothic" pitchFamily="34" charset="0"/>
                <a:ea typeface="YuGothic" pitchFamily="34" charset="-122"/>
                <a:cs typeface="YuGothic" pitchFamily="34" charset="-120"/>
              </a:rPr>
              <a:t>2026年9月</a:t>
            </a:r>
            <a:endParaRPr lang="en-US" sz="2100" dirty="0"/>
          </a:p>
        </p:txBody>
      </p:sp>
      <p:sp>
        <p:nvSpPr>
          <p:cNvPr id="4" name="Shape 2"/>
          <p:cNvSpPr/>
          <p:nvPr/>
        </p:nvSpPr>
        <p:spPr>
          <a:xfrm>
            <a:off x="1047750" y="2933700"/>
            <a:ext cx="914400" cy="28575"/>
          </a:xfrm>
          <a:prstGeom prst="rect">
            <a:avLst/>
          </a:prstGeom>
          <a:solidFill>
            <a:srgbClr val="C48A3E"/>
          </a:solidFill>
          <a:ln/>
        </p:spPr>
      </p:sp>
      <p:sp>
        <p:nvSpPr>
          <p:cNvPr id="5" name="Text 3"/>
          <p:cNvSpPr/>
          <p:nvPr/>
        </p:nvSpPr>
        <p:spPr>
          <a:xfrm>
            <a:off x="1047750" y="3343275"/>
            <a:ext cx="17811750" cy="1421085"/>
          </a:xfrm>
          <a:prstGeom prst="rect">
            <a:avLst/>
          </a:prstGeom>
          <a:noFill/>
          <a:ln/>
        </p:spPr>
        <p:txBody>
          <a:bodyPr wrap="square" lIns="25400" tIns="25400" rIns="25400" bIns="25400" rtlCol="0" anchor="t">
            <a:normAutofit/>
          </a:bodyPr>
          <a:lstStyle/>
          <a:p>
            <a:pPr algn="l" indent="0" marL="0">
              <a:lnSpc>
                <a:spcPct val="73333"/>
              </a:lnSpc>
              <a:buNone/>
            </a:pPr>
            <a:r>
              <a:rPr lang="en-US" sz="9900" spc="198" kern="0" dirty="0">
                <a:solidFill>
                  <a:srgbClr val="F4F1E9"/>
                </a:solidFill>
                <a:latin typeface="YuMincho" pitchFamily="34" charset="0"/>
                <a:ea typeface="YuMincho" pitchFamily="34" charset="-122"/>
                <a:cs typeface="YuMincho" pitchFamily="34" charset="-120"/>
              </a:rPr>
              <a:t>まちの台所 HIBI</a:t>
            </a:r>
            <a:endParaRPr lang="en-US" sz="9900" dirty="0"/>
          </a:p>
        </p:txBody>
      </p:sp>
      <p:sp>
        <p:nvSpPr>
          <p:cNvPr id="6" name="Text 4"/>
          <p:cNvSpPr/>
          <p:nvPr/>
        </p:nvSpPr>
        <p:spPr>
          <a:xfrm>
            <a:off x="1047750" y="5107260"/>
            <a:ext cx="17811750" cy="838200"/>
          </a:xfrm>
          <a:prstGeom prst="rect">
            <a:avLst/>
          </a:prstGeom>
          <a:noFill/>
          <a:ln/>
        </p:spPr>
        <p:txBody>
          <a:bodyPr wrap="square" lIns="25400" tIns="25400" rIns="25400" bIns="25400" rtlCol="0" anchor="t">
            <a:normAutofit/>
          </a:bodyPr>
          <a:lstStyle/>
          <a:p>
            <a:pPr algn="l" indent="0" marL="0">
              <a:buNone/>
            </a:pPr>
            <a:r>
              <a:rPr lang="en-US" sz="4200" spc="336" kern="0" dirty="0">
                <a:solidFill>
                  <a:srgbClr val="E4DFD1"/>
                </a:solidFill>
                <a:latin typeface="YuMincho" pitchFamily="34" charset="0"/>
                <a:ea typeface="YuMincho" pitchFamily="34" charset="-122"/>
                <a:cs typeface="YuMincho" pitchFamily="34" charset="-120"/>
              </a:rPr>
              <a:t>創業融資・補助金活用計画</a:t>
            </a:r>
            <a:endParaRPr lang="en-US" sz="4200" dirty="0"/>
          </a:p>
        </p:txBody>
      </p:sp>
      <p:sp>
        <p:nvSpPr>
          <p:cNvPr id="7" name="Text 5"/>
          <p:cNvSpPr/>
          <p:nvPr/>
        </p:nvSpPr>
        <p:spPr>
          <a:xfrm>
            <a:off x="1047750" y="6288360"/>
            <a:ext cx="10791825" cy="1074390"/>
          </a:xfrm>
          <a:prstGeom prst="rect">
            <a:avLst/>
          </a:prstGeom>
          <a:noFill/>
          <a:ln/>
        </p:spPr>
        <p:txBody>
          <a:bodyPr wrap="square" lIns="25400" tIns="25400" rIns="25400" bIns="25400" rtlCol="0" anchor="t">
            <a:normAutofit/>
          </a:bodyPr>
          <a:lstStyle/>
          <a:p>
            <a:pPr algn="l" indent="0" marL="0">
              <a:lnSpc>
                <a:spcPct val="113333"/>
              </a:lnSpc>
              <a:buNone/>
            </a:pPr>
            <a:r>
              <a:rPr lang="en-US" sz="2400" dirty="0">
                <a:solidFill>
                  <a:srgbClr val="BFC9BF"/>
                </a:solidFill>
                <a:latin typeface="YuGothic" pitchFamily="34" charset="0"/>
                <a:ea typeface="YuGothic" pitchFamily="34" charset="-122"/>
                <a:cs typeface="YuGothic" pitchFamily="34" charset="-120"/>
              </a:rPr>
              <a:t>駅からの帰宅動線にある住宅地で、働く世帯の夕食に向けた惣菜と弁当を販売するテイクアウト惣菜店の創業計画。</a:t>
            </a:r>
            <a:endParaRPr lang="en-US" sz="2400" dirty="0"/>
          </a:p>
        </p:txBody>
      </p:sp>
      <p:sp>
        <p:nvSpPr>
          <p:cNvPr id="8" name="Shape 6"/>
          <p:cNvSpPr/>
          <p:nvPr/>
        </p:nvSpPr>
        <p:spPr>
          <a:xfrm>
            <a:off x="1047750" y="8982075"/>
            <a:ext cx="16192500" cy="9525"/>
          </a:xfrm>
          <a:prstGeom prst="rect">
            <a:avLst/>
          </a:prstGeom>
          <a:solidFill>
            <a:srgbClr val="3B463E"/>
          </a:solidFill>
          <a:ln/>
        </p:spPr>
      </p:sp>
      <p:sp>
        <p:nvSpPr>
          <p:cNvPr id="9" name="Text 7"/>
          <p:cNvSpPr/>
          <p:nvPr/>
        </p:nvSpPr>
        <p:spPr>
          <a:xfrm>
            <a:off x="1047750" y="9258300"/>
            <a:ext cx="3661313" cy="381000"/>
          </a:xfrm>
          <a:prstGeom prst="rect">
            <a:avLst/>
          </a:prstGeom>
          <a:noFill/>
          <a:ln/>
        </p:spPr>
        <p:txBody>
          <a:bodyPr wrap="none" lIns="25400" tIns="25400" rIns="25400" bIns="25400" rtlCol="0" anchor="t">
            <a:normAutofit/>
          </a:bodyPr>
          <a:lstStyle/>
          <a:p>
            <a:pPr algn="l" indent="0" marL="0">
              <a:buNone/>
            </a:pPr>
            <a:r>
              <a:rPr lang="en-US" sz="1800" spc="72" kern="0" dirty="0">
                <a:solidFill>
                  <a:srgbClr val="9AA79C"/>
                </a:solidFill>
                <a:latin typeface="YuGothic" pitchFamily="34" charset="0"/>
                <a:ea typeface="YuGothic" pitchFamily="34" charset="-122"/>
                <a:cs typeface="YuGothic" pitchFamily="34" charset="-120"/>
              </a:rPr>
              <a:t>架空事業の計画例／数値は仮定</a:t>
            </a:r>
            <a:endParaRPr lang="en-US" sz="1800" dirty="0"/>
          </a:p>
        </p:txBody>
      </p:sp>
      <p:sp>
        <p:nvSpPr>
          <p:cNvPr id="10" name="Text 8"/>
          <p:cNvSpPr/>
          <p:nvPr/>
        </p:nvSpPr>
        <p:spPr>
          <a:xfrm>
            <a:off x="15144750" y="9258300"/>
            <a:ext cx="2095500" cy="381000"/>
          </a:xfrm>
          <a:prstGeom prst="rect">
            <a:avLst/>
          </a:prstGeom>
          <a:noFill/>
          <a:ln/>
        </p:spPr>
        <p:txBody>
          <a:bodyPr wrap="none" lIns="25400" tIns="25400" rIns="25400" bIns="25400" rtlCol="0" anchor="t">
            <a:normAutofit/>
          </a:bodyPr>
          <a:lstStyle/>
          <a:p>
            <a:pPr algn="r" indent="0" marL="0">
              <a:buNone/>
            </a:pPr>
            <a:r>
              <a:rPr lang="en-US" sz="1800" spc="72" kern="0" dirty="0">
                <a:solidFill>
                  <a:srgbClr val="9AA79C"/>
                </a:solidFill>
                <a:latin typeface="YuGothic" pitchFamily="34" charset="0"/>
                <a:ea typeface="YuGothic" pitchFamily="34" charset="-122"/>
                <a:cs typeface="YuGothic" pitchFamily="34" charset="-120"/>
              </a:rPr>
              <a:t>01 ／ 12</a:t>
            </a:r>
            <a:endParaRPr lang="en-US" sz="1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4F1E9"/>
        </a:solidFill>
      </p:bgPr>
    </p:bg>
    <p:spTree>
      <p:nvGrpSpPr>
        <p:cNvPr id="1" name=""/>
        <p:cNvGrpSpPr/>
        <p:nvPr/>
      </p:nvGrpSpPr>
      <p:grpSpPr>
        <a:xfrm>
          <a:off x="0" y="0"/>
          <a:ext cx="0" cy="0"/>
          <a:chOff x="0" y="0"/>
          <a:chExt cx="0" cy="0"/>
        </a:xfrm>
      </p:grpSpPr>
      <p:sp>
        <p:nvSpPr>
          <p:cNvPr id="2" name="Shape 0"/>
          <p:cNvSpPr/>
          <p:nvPr/>
        </p:nvSpPr>
        <p:spPr>
          <a:xfrm>
            <a:off x="1047750" y="838200"/>
            <a:ext cx="685800" cy="28575"/>
          </a:xfrm>
          <a:prstGeom prst="rect">
            <a:avLst/>
          </a:prstGeom>
          <a:solidFill>
            <a:srgbClr val="2F5D50"/>
          </a:solidFill>
          <a:ln/>
        </p:spPr>
      </p:sp>
      <p:sp>
        <p:nvSpPr>
          <p:cNvPr id="3" name="Text 1"/>
          <p:cNvSpPr/>
          <p:nvPr/>
        </p:nvSpPr>
        <p:spPr>
          <a:xfrm>
            <a:off x="1047750" y="1057275"/>
            <a:ext cx="17811750" cy="952500"/>
          </a:xfrm>
          <a:prstGeom prst="rect">
            <a:avLst/>
          </a:prstGeom>
          <a:noFill/>
          <a:ln/>
        </p:spPr>
        <p:txBody>
          <a:bodyPr wrap="square" lIns="25400" tIns="25400" rIns="25400" bIns="25400" rtlCol="0" anchor="t">
            <a:normAutofit/>
          </a:bodyPr>
          <a:lstStyle/>
          <a:p>
            <a:pPr algn="l" indent="0" marL="0">
              <a:buNone/>
            </a:pPr>
            <a:r>
              <a:rPr lang="en-US" sz="4800" spc="192" kern="0" dirty="0">
                <a:solidFill>
                  <a:srgbClr val="191B1A"/>
                </a:solidFill>
                <a:latin typeface="YuMincho" pitchFamily="34" charset="0"/>
                <a:ea typeface="YuMincho" pitchFamily="34" charset="-122"/>
                <a:cs typeface="YuMincho" pitchFamily="34" charset="-120"/>
              </a:rPr>
              <a:t>事業と融資の要約</a:t>
            </a:r>
            <a:endParaRPr lang="en-US" sz="4800" dirty="0"/>
          </a:p>
        </p:txBody>
      </p:sp>
      <p:sp>
        <p:nvSpPr>
          <p:cNvPr id="4" name="Text 2"/>
          <p:cNvSpPr/>
          <p:nvPr/>
        </p:nvSpPr>
        <p:spPr>
          <a:xfrm>
            <a:off x="1047750" y="2466975"/>
            <a:ext cx="14716125" cy="1135261"/>
          </a:xfrm>
          <a:prstGeom prst="rect">
            <a:avLst/>
          </a:prstGeom>
          <a:noFill/>
          <a:ln/>
        </p:spPr>
        <p:txBody>
          <a:bodyPr wrap="square" lIns="25400" tIns="25400" rIns="25400" bIns="25400" rtlCol="0" anchor="t">
            <a:normAutofit/>
          </a:bodyPr>
          <a:lstStyle/>
          <a:p>
            <a:pPr algn="l" indent="0" marL="0">
              <a:lnSpc>
                <a:spcPct val="106667"/>
              </a:lnSpc>
              <a:buNone/>
            </a:pPr>
            <a:r>
              <a:rPr lang="en-US" sz="2700" dirty="0">
                <a:solidFill>
                  <a:srgbClr val="191B1A"/>
                </a:solidFill>
                <a:latin typeface="YuGothic" pitchFamily="34" charset="0"/>
                <a:ea typeface="YuGothic" pitchFamily="34" charset="-122"/>
                <a:cs typeface="YuGothic" pitchFamily="34" charset="-120"/>
              </a:rPr>
              <a:t>住宅地の夕食需要に応えるテイクアウト惣菜店を開業し、安定時の月商250万円を目標とする。</a:t>
            </a:r>
            <a:endParaRPr lang="en-US" sz="2700" dirty="0"/>
          </a:p>
        </p:txBody>
      </p:sp>
      <p:sp>
        <p:nvSpPr>
          <p:cNvPr id="5" name="Shape 3"/>
          <p:cNvSpPr/>
          <p:nvPr/>
        </p:nvSpPr>
        <p:spPr>
          <a:xfrm>
            <a:off x="1047750" y="4097536"/>
            <a:ext cx="5041850" cy="19050"/>
          </a:xfrm>
          <a:prstGeom prst="rect">
            <a:avLst/>
          </a:prstGeom>
          <a:solidFill>
            <a:srgbClr val="191B1A"/>
          </a:solidFill>
          <a:ln/>
        </p:spPr>
      </p:sp>
      <p:sp>
        <p:nvSpPr>
          <p:cNvPr id="6" name="Text 4"/>
          <p:cNvSpPr/>
          <p:nvPr/>
        </p:nvSpPr>
        <p:spPr>
          <a:xfrm>
            <a:off x="1047750" y="4326136"/>
            <a:ext cx="5546035" cy="438150"/>
          </a:xfrm>
          <a:prstGeom prst="rect">
            <a:avLst/>
          </a:prstGeom>
          <a:noFill/>
          <a:ln/>
        </p:spPr>
        <p:txBody>
          <a:bodyPr wrap="square" lIns="25400" tIns="25400" rIns="25400" bIns="25400" rtlCol="0" anchor="t">
            <a:normAutofit/>
          </a:bodyPr>
          <a:lstStyle/>
          <a:p>
            <a:pPr algn="l" indent="0" marL="0">
              <a:buNone/>
            </a:pPr>
            <a:r>
              <a:rPr lang="en-US" sz="2100" dirty="0">
                <a:solidFill>
                  <a:srgbClr val="6E6A60"/>
                </a:solidFill>
                <a:latin typeface="YuGothic" pitchFamily="34" charset="0"/>
                <a:ea typeface="YuGothic" pitchFamily="34" charset="-122"/>
                <a:cs typeface="YuGothic" pitchFamily="34" charset="-120"/>
              </a:rPr>
              <a:t>総開業資金</a:t>
            </a:r>
            <a:endParaRPr lang="en-US" sz="2100" dirty="0"/>
          </a:p>
        </p:txBody>
      </p:sp>
      <p:sp>
        <p:nvSpPr>
          <p:cNvPr id="7" name="Text 5"/>
          <p:cNvSpPr/>
          <p:nvPr/>
        </p:nvSpPr>
        <p:spPr>
          <a:xfrm>
            <a:off x="1047750" y="4821436"/>
            <a:ext cx="1445895" cy="914400"/>
          </a:xfrm>
          <a:prstGeom prst="rect">
            <a:avLst/>
          </a:prstGeom>
          <a:noFill/>
          <a:ln/>
        </p:spPr>
        <p:txBody>
          <a:bodyPr wrap="none" lIns="25400" tIns="25400" rIns="25400" bIns="25400" rtlCol="0" anchor="t">
            <a:normAutofit/>
          </a:bodyPr>
          <a:lstStyle/>
          <a:p>
            <a:pPr algn="l" indent="0" marL="0">
              <a:lnSpc>
                <a:spcPct val="66667"/>
              </a:lnSpc>
              <a:buNone/>
            </a:pPr>
            <a:r>
              <a:rPr lang="en-US" sz="6900" dirty="0">
                <a:solidFill>
                  <a:srgbClr val="191B1A"/>
                </a:solidFill>
                <a:latin typeface="YuMincho" pitchFamily="34" charset="0"/>
                <a:ea typeface="YuMincho" pitchFamily="34" charset="-122"/>
                <a:cs typeface="YuMincho" pitchFamily="34" charset="-120"/>
              </a:rPr>
              <a:t>900</a:t>
            </a:r>
            <a:endParaRPr lang="en-US" sz="6900" dirty="0"/>
          </a:p>
        </p:txBody>
      </p:sp>
      <p:sp>
        <p:nvSpPr>
          <p:cNvPr id="8" name="Text 6"/>
          <p:cNvSpPr/>
          <p:nvPr/>
        </p:nvSpPr>
        <p:spPr>
          <a:xfrm>
            <a:off x="2457450" y="5226248"/>
            <a:ext cx="723900" cy="523875"/>
          </a:xfrm>
          <a:prstGeom prst="rect">
            <a:avLst/>
          </a:prstGeom>
          <a:noFill/>
          <a:ln/>
        </p:spPr>
        <p:txBody>
          <a:bodyPr wrap="none" lIns="25400" tIns="25400" rIns="25400" bIns="25400" rtlCol="0" anchor="t">
            <a:normAutofit/>
          </a:bodyPr>
          <a:lstStyle/>
          <a:p>
            <a:pPr algn="l" indent="0" marL="0">
              <a:buNone/>
            </a:pPr>
            <a:r>
              <a:rPr lang="en-US" sz="2550" dirty="0">
                <a:solidFill>
                  <a:srgbClr val="3D3A33"/>
                </a:solidFill>
                <a:latin typeface="YuGothic" pitchFamily="34" charset="0"/>
                <a:ea typeface="YuGothic" pitchFamily="34" charset="-122"/>
                <a:cs typeface="YuGothic" pitchFamily="34" charset="-120"/>
              </a:rPr>
              <a:t>万円</a:t>
            </a:r>
            <a:endParaRPr lang="en-US" sz="2550" dirty="0"/>
          </a:p>
        </p:txBody>
      </p:sp>
      <p:sp>
        <p:nvSpPr>
          <p:cNvPr id="9" name="Shape 7"/>
          <p:cNvSpPr/>
          <p:nvPr/>
        </p:nvSpPr>
        <p:spPr>
          <a:xfrm>
            <a:off x="6623000" y="4097536"/>
            <a:ext cx="5041925" cy="19050"/>
          </a:xfrm>
          <a:prstGeom prst="rect">
            <a:avLst/>
          </a:prstGeom>
          <a:solidFill>
            <a:srgbClr val="191B1A"/>
          </a:solidFill>
          <a:ln/>
        </p:spPr>
      </p:sp>
      <p:sp>
        <p:nvSpPr>
          <p:cNvPr id="10" name="Text 8"/>
          <p:cNvSpPr/>
          <p:nvPr/>
        </p:nvSpPr>
        <p:spPr>
          <a:xfrm>
            <a:off x="6623000" y="4326136"/>
            <a:ext cx="5546117" cy="438150"/>
          </a:xfrm>
          <a:prstGeom prst="rect">
            <a:avLst/>
          </a:prstGeom>
          <a:noFill/>
          <a:ln/>
        </p:spPr>
        <p:txBody>
          <a:bodyPr wrap="square" lIns="25400" tIns="25400" rIns="25400" bIns="25400" rtlCol="0" anchor="t">
            <a:normAutofit/>
          </a:bodyPr>
          <a:lstStyle/>
          <a:p>
            <a:pPr algn="l" indent="0" marL="0">
              <a:buNone/>
            </a:pPr>
            <a:r>
              <a:rPr lang="en-US" sz="2100" dirty="0">
                <a:solidFill>
                  <a:srgbClr val="6E6A60"/>
                </a:solidFill>
                <a:latin typeface="YuGothic" pitchFamily="34" charset="0"/>
                <a:ea typeface="YuGothic" pitchFamily="34" charset="-122"/>
                <a:cs typeface="YuGothic" pitchFamily="34" charset="-120"/>
              </a:rPr>
              <a:t>自己資金</a:t>
            </a:r>
            <a:endParaRPr lang="en-US" sz="2100" dirty="0"/>
          </a:p>
        </p:txBody>
      </p:sp>
      <p:sp>
        <p:nvSpPr>
          <p:cNvPr id="11" name="Text 9"/>
          <p:cNvSpPr/>
          <p:nvPr/>
        </p:nvSpPr>
        <p:spPr>
          <a:xfrm>
            <a:off x="6623000" y="4821436"/>
            <a:ext cx="1445895" cy="914400"/>
          </a:xfrm>
          <a:prstGeom prst="rect">
            <a:avLst/>
          </a:prstGeom>
          <a:noFill/>
          <a:ln/>
        </p:spPr>
        <p:txBody>
          <a:bodyPr wrap="none" lIns="25400" tIns="25400" rIns="25400" bIns="25400" rtlCol="0" anchor="t">
            <a:normAutofit/>
          </a:bodyPr>
          <a:lstStyle/>
          <a:p>
            <a:pPr algn="l" indent="0" marL="0">
              <a:lnSpc>
                <a:spcPct val="66667"/>
              </a:lnSpc>
              <a:buNone/>
            </a:pPr>
            <a:r>
              <a:rPr lang="en-US" sz="6900" dirty="0">
                <a:solidFill>
                  <a:srgbClr val="191B1A"/>
                </a:solidFill>
                <a:latin typeface="YuMincho" pitchFamily="34" charset="0"/>
                <a:ea typeface="YuMincho" pitchFamily="34" charset="-122"/>
                <a:cs typeface="YuMincho" pitchFamily="34" charset="-120"/>
              </a:rPr>
              <a:t>300</a:t>
            </a:r>
            <a:endParaRPr lang="en-US" sz="6900" dirty="0"/>
          </a:p>
        </p:txBody>
      </p:sp>
      <p:sp>
        <p:nvSpPr>
          <p:cNvPr id="12" name="Text 10"/>
          <p:cNvSpPr/>
          <p:nvPr/>
        </p:nvSpPr>
        <p:spPr>
          <a:xfrm>
            <a:off x="8032700" y="5226248"/>
            <a:ext cx="723900" cy="523875"/>
          </a:xfrm>
          <a:prstGeom prst="rect">
            <a:avLst/>
          </a:prstGeom>
          <a:noFill/>
          <a:ln/>
        </p:spPr>
        <p:txBody>
          <a:bodyPr wrap="none" lIns="25400" tIns="25400" rIns="25400" bIns="25400" rtlCol="0" anchor="t">
            <a:normAutofit/>
          </a:bodyPr>
          <a:lstStyle/>
          <a:p>
            <a:pPr algn="l" indent="0" marL="0">
              <a:buNone/>
            </a:pPr>
            <a:r>
              <a:rPr lang="en-US" sz="2550" dirty="0">
                <a:solidFill>
                  <a:srgbClr val="3D3A33"/>
                </a:solidFill>
                <a:latin typeface="YuGothic" pitchFamily="34" charset="0"/>
                <a:ea typeface="YuGothic" pitchFamily="34" charset="-122"/>
                <a:cs typeface="YuGothic" pitchFamily="34" charset="-120"/>
              </a:rPr>
              <a:t>万円</a:t>
            </a:r>
            <a:endParaRPr lang="en-US" sz="2550" dirty="0"/>
          </a:p>
        </p:txBody>
      </p:sp>
      <p:sp>
        <p:nvSpPr>
          <p:cNvPr id="13" name="Shape 11"/>
          <p:cNvSpPr/>
          <p:nvPr/>
        </p:nvSpPr>
        <p:spPr>
          <a:xfrm>
            <a:off x="12198325" y="4097536"/>
            <a:ext cx="5041850" cy="19050"/>
          </a:xfrm>
          <a:prstGeom prst="rect">
            <a:avLst/>
          </a:prstGeom>
          <a:solidFill>
            <a:srgbClr val="2F5D50"/>
          </a:solidFill>
          <a:ln/>
        </p:spPr>
      </p:sp>
      <p:sp>
        <p:nvSpPr>
          <p:cNvPr id="14" name="Text 12"/>
          <p:cNvSpPr/>
          <p:nvPr/>
        </p:nvSpPr>
        <p:spPr>
          <a:xfrm>
            <a:off x="12198325" y="4326136"/>
            <a:ext cx="5546035" cy="438150"/>
          </a:xfrm>
          <a:prstGeom prst="rect">
            <a:avLst/>
          </a:prstGeom>
          <a:noFill/>
          <a:ln/>
        </p:spPr>
        <p:txBody>
          <a:bodyPr wrap="square" lIns="25400" tIns="25400" rIns="25400" bIns="25400" rtlCol="0" anchor="t">
            <a:normAutofit/>
          </a:bodyPr>
          <a:lstStyle/>
          <a:p>
            <a:pPr algn="l" indent="0" marL="0">
              <a:buNone/>
            </a:pPr>
            <a:r>
              <a:rPr lang="en-US" sz="2100" dirty="0">
                <a:solidFill>
                  <a:srgbClr val="2F5D50"/>
                </a:solidFill>
                <a:latin typeface="YuGothic" pitchFamily="34" charset="0"/>
                <a:ea typeface="YuGothic" pitchFamily="34" charset="-122"/>
                <a:cs typeface="YuGothic" pitchFamily="34" charset="-120"/>
              </a:rPr>
              <a:t>融資希望額</a:t>
            </a:r>
            <a:endParaRPr lang="en-US" sz="2100" dirty="0"/>
          </a:p>
        </p:txBody>
      </p:sp>
      <p:sp>
        <p:nvSpPr>
          <p:cNvPr id="15" name="Text 13"/>
          <p:cNvSpPr/>
          <p:nvPr/>
        </p:nvSpPr>
        <p:spPr>
          <a:xfrm>
            <a:off x="12198325" y="4821436"/>
            <a:ext cx="1445895" cy="914400"/>
          </a:xfrm>
          <a:prstGeom prst="rect">
            <a:avLst/>
          </a:prstGeom>
          <a:noFill/>
          <a:ln/>
        </p:spPr>
        <p:txBody>
          <a:bodyPr wrap="none" lIns="25400" tIns="25400" rIns="25400" bIns="25400" rtlCol="0" anchor="t">
            <a:normAutofit/>
          </a:bodyPr>
          <a:lstStyle/>
          <a:p>
            <a:pPr algn="l" indent="0" marL="0">
              <a:lnSpc>
                <a:spcPct val="66667"/>
              </a:lnSpc>
              <a:buNone/>
            </a:pPr>
            <a:r>
              <a:rPr lang="en-US" sz="6900" dirty="0">
                <a:solidFill>
                  <a:srgbClr val="2F5D50"/>
                </a:solidFill>
                <a:latin typeface="YuMincho" pitchFamily="34" charset="0"/>
                <a:ea typeface="YuMincho" pitchFamily="34" charset="-122"/>
                <a:cs typeface="YuMincho" pitchFamily="34" charset="-120"/>
              </a:rPr>
              <a:t>600</a:t>
            </a:r>
            <a:endParaRPr lang="en-US" sz="6900" dirty="0"/>
          </a:p>
        </p:txBody>
      </p:sp>
      <p:sp>
        <p:nvSpPr>
          <p:cNvPr id="16" name="Text 14"/>
          <p:cNvSpPr/>
          <p:nvPr/>
        </p:nvSpPr>
        <p:spPr>
          <a:xfrm>
            <a:off x="13608025" y="5226248"/>
            <a:ext cx="723900" cy="523875"/>
          </a:xfrm>
          <a:prstGeom prst="rect">
            <a:avLst/>
          </a:prstGeom>
          <a:noFill/>
          <a:ln/>
        </p:spPr>
        <p:txBody>
          <a:bodyPr wrap="none" lIns="25400" tIns="25400" rIns="25400" bIns="25400" rtlCol="0" anchor="t">
            <a:normAutofit/>
          </a:bodyPr>
          <a:lstStyle/>
          <a:p>
            <a:pPr algn="l" indent="0" marL="0">
              <a:buNone/>
            </a:pPr>
            <a:r>
              <a:rPr lang="en-US" sz="2550" dirty="0">
                <a:solidFill>
                  <a:srgbClr val="2F5D50"/>
                </a:solidFill>
                <a:latin typeface="YuGothic" pitchFamily="34" charset="0"/>
                <a:ea typeface="YuGothic" pitchFamily="34" charset="-122"/>
                <a:cs typeface="YuGothic" pitchFamily="34" charset="-120"/>
              </a:rPr>
              <a:t>万円</a:t>
            </a:r>
            <a:endParaRPr lang="en-US" sz="2550" dirty="0"/>
          </a:p>
        </p:txBody>
      </p:sp>
      <p:sp>
        <p:nvSpPr>
          <p:cNvPr id="17" name="Shape 15"/>
          <p:cNvSpPr/>
          <p:nvPr/>
        </p:nvSpPr>
        <p:spPr>
          <a:xfrm>
            <a:off x="1047750" y="6169223"/>
            <a:ext cx="7829550" cy="9525"/>
          </a:xfrm>
          <a:prstGeom prst="rect">
            <a:avLst/>
          </a:prstGeom>
          <a:solidFill>
            <a:srgbClr val="D8D2C4"/>
          </a:solidFill>
          <a:ln/>
        </p:spPr>
      </p:sp>
      <p:sp>
        <p:nvSpPr>
          <p:cNvPr id="18" name="Text 16"/>
          <p:cNvSpPr/>
          <p:nvPr/>
        </p:nvSpPr>
        <p:spPr>
          <a:xfrm>
            <a:off x="1047750" y="6607373"/>
            <a:ext cx="4086225" cy="466725"/>
          </a:xfrm>
          <a:prstGeom prst="rect">
            <a:avLst/>
          </a:prstGeom>
          <a:noFill/>
          <a:ln/>
        </p:spPr>
        <p:txBody>
          <a:bodyPr wrap="none" lIns="25400" tIns="25400" rIns="25400" bIns="25400" rtlCol="0" anchor="t">
            <a:normAutofit/>
          </a:bodyPr>
          <a:lstStyle/>
          <a:p>
            <a:pPr algn="l" indent="0" marL="0">
              <a:buNone/>
            </a:pPr>
            <a:r>
              <a:rPr lang="en-US" sz="2250" dirty="0">
                <a:solidFill>
                  <a:srgbClr val="3D3A33"/>
                </a:solidFill>
                <a:latin typeface="YuGothic" pitchFamily="34" charset="0"/>
                <a:ea typeface="YuGothic" pitchFamily="34" charset="-122"/>
                <a:cs typeface="YuGothic" pitchFamily="34" charset="-120"/>
              </a:rPr>
              <a:t>補助金（基本調達への計上）</a:t>
            </a:r>
            <a:endParaRPr lang="en-US" sz="2250" dirty="0"/>
          </a:p>
        </p:txBody>
      </p:sp>
      <p:sp>
        <p:nvSpPr>
          <p:cNvPr id="19" name="Text 17"/>
          <p:cNvSpPr/>
          <p:nvPr/>
        </p:nvSpPr>
        <p:spPr>
          <a:xfrm>
            <a:off x="8134350" y="6369248"/>
            <a:ext cx="819150" cy="781050"/>
          </a:xfrm>
          <a:prstGeom prst="rect">
            <a:avLst/>
          </a:prstGeom>
          <a:noFill/>
          <a:ln/>
        </p:spPr>
        <p:txBody>
          <a:bodyPr wrap="none" lIns="25400" tIns="25400" rIns="25400" bIns="25400" rtlCol="0" anchor="t">
            <a:normAutofit/>
          </a:bodyPr>
          <a:lstStyle/>
          <a:p>
            <a:pPr algn="l" indent="0" marL="0">
              <a:buNone/>
            </a:pPr>
            <a:r>
              <a:rPr lang="en-US" sz="3900" dirty="0">
                <a:solidFill>
                  <a:srgbClr val="191B1A"/>
                </a:solidFill>
                <a:latin typeface="YuMincho" pitchFamily="34" charset="0"/>
                <a:ea typeface="YuMincho" pitchFamily="34" charset="-122"/>
                <a:cs typeface="YuMincho" pitchFamily="34" charset="-120"/>
              </a:rPr>
              <a:t>0円</a:t>
            </a:r>
            <a:endParaRPr lang="en-US" sz="3900" dirty="0"/>
          </a:p>
        </p:txBody>
      </p:sp>
      <p:sp>
        <p:nvSpPr>
          <p:cNvPr id="20" name="Shape 18"/>
          <p:cNvSpPr/>
          <p:nvPr/>
        </p:nvSpPr>
        <p:spPr>
          <a:xfrm>
            <a:off x="9410700" y="6169223"/>
            <a:ext cx="7829550" cy="9525"/>
          </a:xfrm>
          <a:prstGeom prst="rect">
            <a:avLst/>
          </a:prstGeom>
          <a:solidFill>
            <a:srgbClr val="D8D2C4"/>
          </a:solidFill>
          <a:ln/>
        </p:spPr>
      </p:sp>
      <p:sp>
        <p:nvSpPr>
          <p:cNvPr id="21" name="Text 19"/>
          <p:cNvSpPr/>
          <p:nvPr/>
        </p:nvSpPr>
        <p:spPr>
          <a:xfrm>
            <a:off x="9410700" y="6607373"/>
            <a:ext cx="2514600" cy="466725"/>
          </a:xfrm>
          <a:prstGeom prst="rect">
            <a:avLst/>
          </a:prstGeom>
          <a:noFill/>
          <a:ln/>
        </p:spPr>
        <p:txBody>
          <a:bodyPr wrap="none" lIns="25400" tIns="25400" rIns="25400" bIns="25400" rtlCol="0" anchor="t">
            <a:normAutofit/>
          </a:bodyPr>
          <a:lstStyle/>
          <a:p>
            <a:pPr algn="l" indent="0" marL="0">
              <a:buNone/>
            </a:pPr>
            <a:r>
              <a:rPr lang="en-US" sz="2250" dirty="0">
                <a:solidFill>
                  <a:srgbClr val="3D3A33"/>
                </a:solidFill>
                <a:latin typeface="YuGothic" pitchFamily="34" charset="0"/>
                <a:ea typeface="YuGothic" pitchFamily="34" charset="-122"/>
                <a:cs typeface="YuGothic" pitchFamily="34" charset="-120"/>
              </a:rPr>
              <a:t>安定時の月商目標</a:t>
            </a:r>
            <a:endParaRPr lang="en-US" sz="2250" dirty="0"/>
          </a:p>
        </p:txBody>
      </p:sp>
      <p:sp>
        <p:nvSpPr>
          <p:cNvPr id="22" name="Text 20"/>
          <p:cNvSpPr/>
          <p:nvPr/>
        </p:nvSpPr>
        <p:spPr>
          <a:xfrm>
            <a:off x="15506700" y="6369248"/>
            <a:ext cx="1906905" cy="781050"/>
          </a:xfrm>
          <a:prstGeom prst="rect">
            <a:avLst/>
          </a:prstGeom>
          <a:noFill/>
          <a:ln/>
        </p:spPr>
        <p:txBody>
          <a:bodyPr wrap="none" lIns="25400" tIns="25400" rIns="25400" bIns="25400" rtlCol="0" anchor="t">
            <a:normAutofit/>
          </a:bodyPr>
          <a:lstStyle/>
          <a:p>
            <a:pPr algn="l" indent="0" marL="0">
              <a:buNone/>
            </a:pPr>
            <a:r>
              <a:rPr lang="en-US" sz="3900" dirty="0">
                <a:solidFill>
                  <a:srgbClr val="191B1A"/>
                </a:solidFill>
                <a:latin typeface="YuMincho" pitchFamily="34" charset="0"/>
                <a:ea typeface="YuMincho" pitchFamily="34" charset="-122"/>
                <a:cs typeface="YuMincho" pitchFamily="34" charset="-120"/>
              </a:rPr>
              <a:t>250万円</a:t>
            </a:r>
            <a:endParaRPr lang="en-US" sz="3900" dirty="0"/>
          </a:p>
        </p:txBody>
      </p:sp>
      <p:sp>
        <p:nvSpPr>
          <p:cNvPr id="23" name="Text 21"/>
          <p:cNvSpPr/>
          <p:nvPr/>
        </p:nvSpPr>
        <p:spPr>
          <a:xfrm>
            <a:off x="1047750" y="7531298"/>
            <a:ext cx="13735050" cy="459060"/>
          </a:xfrm>
          <a:prstGeom prst="rect">
            <a:avLst/>
          </a:prstGeom>
          <a:noFill/>
          <a:ln/>
        </p:spPr>
        <p:txBody>
          <a:bodyPr wrap="square" lIns="25400" tIns="25400" rIns="25400" bIns="25400" rtlCol="0" anchor="t">
            <a:normAutofit/>
          </a:bodyPr>
          <a:lstStyle/>
          <a:p>
            <a:pPr algn="l" indent="0" marL="0">
              <a:lnSpc>
                <a:spcPct val="113333"/>
              </a:lnSpc>
              <a:buNone/>
            </a:pPr>
            <a:r>
              <a:rPr lang="en-US" sz="1950" dirty="0">
                <a:solidFill>
                  <a:srgbClr val="6E6A60"/>
                </a:solidFill>
                <a:latin typeface="YuGothic" pitchFamily="34" charset="0"/>
                <a:ea typeface="YuGothic" pitchFamily="34" charset="-122"/>
                <a:cs typeface="YuGothic" pitchFamily="34" charset="-120"/>
              </a:rPr>
              <a:t>需要は検証前の仮説。金額はすべて概算で、見積取得前の想定値。</a:t>
            </a:r>
            <a:endParaRPr lang="en-US" sz="1950" dirty="0"/>
          </a:p>
        </p:txBody>
      </p:sp>
      <p:sp>
        <p:nvSpPr>
          <p:cNvPr id="24" name="Shape 22"/>
          <p:cNvSpPr/>
          <p:nvPr/>
        </p:nvSpPr>
        <p:spPr>
          <a:xfrm>
            <a:off x="1047750" y="8982075"/>
            <a:ext cx="16192500" cy="9525"/>
          </a:xfrm>
          <a:prstGeom prst="rect">
            <a:avLst/>
          </a:prstGeom>
          <a:solidFill>
            <a:srgbClr val="DDD7C9"/>
          </a:solidFill>
          <a:ln/>
        </p:spPr>
      </p:sp>
      <p:sp>
        <p:nvSpPr>
          <p:cNvPr id="25" name="Text 23"/>
          <p:cNvSpPr/>
          <p:nvPr/>
        </p:nvSpPr>
        <p:spPr>
          <a:xfrm>
            <a:off x="1047750" y="9258300"/>
            <a:ext cx="3661313" cy="381000"/>
          </a:xfrm>
          <a:prstGeom prst="rect">
            <a:avLst/>
          </a:prstGeom>
          <a:noFill/>
          <a:ln/>
        </p:spPr>
        <p:txBody>
          <a:bodyPr wrap="none" lIns="25400" tIns="25400" rIns="25400" bIns="25400" rtlCol="0" anchor="t">
            <a:normAutofit/>
          </a:bodyPr>
          <a:lstStyle/>
          <a:p>
            <a:pPr algn="l" indent="0" marL="0">
              <a:buNone/>
            </a:pPr>
            <a:r>
              <a:rPr lang="en-US" sz="1800" spc="72" kern="0" dirty="0">
                <a:solidFill>
                  <a:srgbClr val="6B6558"/>
                </a:solidFill>
                <a:latin typeface="YuGothic" pitchFamily="34" charset="0"/>
                <a:ea typeface="YuGothic" pitchFamily="34" charset="-122"/>
                <a:cs typeface="YuGothic" pitchFamily="34" charset="-120"/>
              </a:rPr>
              <a:t>架空事業の計画例／数値は仮定</a:t>
            </a:r>
            <a:endParaRPr lang="en-US" sz="1800" dirty="0"/>
          </a:p>
        </p:txBody>
      </p:sp>
      <p:sp>
        <p:nvSpPr>
          <p:cNvPr id="26" name="Text 24"/>
          <p:cNvSpPr/>
          <p:nvPr/>
        </p:nvSpPr>
        <p:spPr>
          <a:xfrm>
            <a:off x="15144750" y="9258300"/>
            <a:ext cx="2095500" cy="381000"/>
          </a:xfrm>
          <a:prstGeom prst="rect">
            <a:avLst/>
          </a:prstGeom>
          <a:noFill/>
          <a:ln/>
        </p:spPr>
        <p:txBody>
          <a:bodyPr wrap="none" lIns="25400" tIns="25400" rIns="25400" bIns="25400" rtlCol="0" anchor="t">
            <a:normAutofit/>
          </a:bodyPr>
          <a:lstStyle/>
          <a:p>
            <a:pPr algn="r" indent="0" marL="0">
              <a:buNone/>
            </a:pPr>
            <a:r>
              <a:rPr lang="en-US" sz="1800" spc="72" kern="0" dirty="0">
                <a:solidFill>
                  <a:srgbClr val="6B6558"/>
                </a:solidFill>
                <a:latin typeface="YuGothic" pitchFamily="34" charset="0"/>
                <a:ea typeface="YuGothic" pitchFamily="34" charset="-122"/>
                <a:cs typeface="YuGothic" pitchFamily="34" charset="-120"/>
              </a:rPr>
              <a:t>02 ／ 12</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4F1E9"/>
        </a:solidFill>
      </p:bgPr>
    </p:bg>
    <p:spTree>
      <p:nvGrpSpPr>
        <p:cNvPr id="1" name=""/>
        <p:cNvGrpSpPr/>
        <p:nvPr/>
      </p:nvGrpSpPr>
      <p:grpSpPr>
        <a:xfrm>
          <a:off x="0" y="0"/>
          <a:ext cx="0" cy="0"/>
          <a:chOff x="0" y="0"/>
          <a:chExt cx="0" cy="0"/>
        </a:xfrm>
      </p:grpSpPr>
      <p:sp>
        <p:nvSpPr>
          <p:cNvPr id="2" name="Shape 0"/>
          <p:cNvSpPr/>
          <p:nvPr/>
        </p:nvSpPr>
        <p:spPr>
          <a:xfrm>
            <a:off x="1047750" y="838200"/>
            <a:ext cx="685800" cy="28575"/>
          </a:xfrm>
          <a:prstGeom prst="rect">
            <a:avLst/>
          </a:prstGeom>
          <a:solidFill>
            <a:srgbClr val="2F5D50"/>
          </a:solidFill>
          <a:ln/>
        </p:spPr>
      </p:sp>
      <p:sp>
        <p:nvSpPr>
          <p:cNvPr id="3" name="Text 1"/>
          <p:cNvSpPr/>
          <p:nvPr/>
        </p:nvSpPr>
        <p:spPr>
          <a:xfrm>
            <a:off x="1047750" y="1057275"/>
            <a:ext cx="17811750" cy="952500"/>
          </a:xfrm>
          <a:prstGeom prst="rect">
            <a:avLst/>
          </a:prstGeom>
          <a:noFill/>
          <a:ln/>
        </p:spPr>
        <p:txBody>
          <a:bodyPr wrap="square" lIns="25400" tIns="25400" rIns="25400" bIns="25400" rtlCol="0" anchor="t">
            <a:normAutofit/>
          </a:bodyPr>
          <a:lstStyle/>
          <a:p>
            <a:pPr algn="l" indent="0" marL="0">
              <a:buNone/>
            </a:pPr>
            <a:r>
              <a:rPr lang="en-US" sz="4800" spc="192" kern="0" dirty="0">
                <a:solidFill>
                  <a:srgbClr val="191B1A"/>
                </a:solidFill>
                <a:latin typeface="YuMincho" pitchFamily="34" charset="0"/>
                <a:ea typeface="YuMincho" pitchFamily="34" charset="-122"/>
                <a:cs typeface="YuMincho" pitchFamily="34" charset="-120"/>
              </a:rPr>
              <a:t>顧客課題と検証計画</a:t>
            </a:r>
            <a:endParaRPr lang="en-US" sz="4800" dirty="0"/>
          </a:p>
        </p:txBody>
      </p:sp>
      <p:sp>
        <p:nvSpPr>
          <p:cNvPr id="4" name="Text 2"/>
          <p:cNvSpPr/>
          <p:nvPr/>
        </p:nvSpPr>
        <p:spPr>
          <a:xfrm>
            <a:off x="1047750" y="2466975"/>
            <a:ext cx="7562627" cy="466725"/>
          </a:xfrm>
          <a:prstGeom prst="rect">
            <a:avLst/>
          </a:prstGeom>
          <a:noFill/>
          <a:ln/>
        </p:spPr>
        <p:txBody>
          <a:bodyPr wrap="square" lIns="25400" tIns="25400" rIns="25400" bIns="25400" rtlCol="0" anchor="t">
            <a:normAutofit/>
          </a:bodyPr>
          <a:lstStyle/>
          <a:p>
            <a:pPr algn="l" indent="0" marL="0">
              <a:buNone/>
            </a:pPr>
            <a:r>
              <a:rPr lang="en-US" sz="2250" spc="315" kern="0" dirty="0">
                <a:solidFill>
                  <a:srgbClr val="2F5D50"/>
                </a:solidFill>
                <a:latin typeface="YuGothic" pitchFamily="34" charset="0"/>
                <a:ea typeface="YuGothic" pitchFamily="34" charset="-122"/>
                <a:cs typeface="YuGothic" pitchFamily="34" charset="-120"/>
              </a:rPr>
              <a:t>想定顧客と仮説</a:t>
            </a:r>
            <a:endParaRPr lang="en-US" sz="2250" dirty="0"/>
          </a:p>
        </p:txBody>
      </p:sp>
      <p:sp>
        <p:nvSpPr>
          <p:cNvPr id="5" name="Text 3"/>
          <p:cNvSpPr/>
          <p:nvPr/>
        </p:nvSpPr>
        <p:spPr>
          <a:xfrm>
            <a:off x="1047750" y="3238500"/>
            <a:ext cx="7081369" cy="1171575"/>
          </a:xfrm>
          <a:prstGeom prst="rect">
            <a:avLst/>
          </a:prstGeom>
          <a:noFill/>
          <a:ln/>
        </p:spPr>
        <p:txBody>
          <a:bodyPr wrap="square" lIns="25400" tIns="25400" rIns="25400" bIns="25400" rtlCol="0" anchor="t">
            <a:normAutofit/>
          </a:bodyPr>
          <a:lstStyle/>
          <a:p>
            <a:pPr algn="l" indent="0" marL="0">
              <a:lnSpc>
                <a:spcPct val="116667"/>
              </a:lnSpc>
              <a:buNone/>
            </a:pPr>
            <a:r>
              <a:rPr lang="en-US" sz="2550" dirty="0">
                <a:solidFill>
                  <a:srgbClr val="191B1A"/>
                </a:solidFill>
                <a:latin typeface="YuGothic" pitchFamily="34" charset="0"/>
                <a:ea typeface="YuGothic" pitchFamily="34" charset="-122"/>
                <a:cs typeface="YuGothic" pitchFamily="34" charset="-120"/>
              </a:rPr>
              <a:t>想定顧客は、帰宅後に夕食準備の時間が取りにくい近隣の働く世帯。</a:t>
            </a:r>
            <a:endParaRPr lang="en-US" sz="2550" dirty="0"/>
          </a:p>
        </p:txBody>
      </p:sp>
      <p:sp>
        <p:nvSpPr>
          <p:cNvPr id="6" name="Text 4"/>
          <p:cNvSpPr/>
          <p:nvPr/>
        </p:nvSpPr>
        <p:spPr>
          <a:xfrm>
            <a:off x="1047750" y="4714875"/>
            <a:ext cx="7081369" cy="1171575"/>
          </a:xfrm>
          <a:prstGeom prst="rect">
            <a:avLst/>
          </a:prstGeom>
          <a:noFill/>
          <a:ln/>
        </p:spPr>
        <p:txBody>
          <a:bodyPr wrap="square" lIns="25400" tIns="25400" rIns="25400" bIns="25400" rtlCol="0" anchor="t">
            <a:normAutofit/>
          </a:bodyPr>
          <a:lstStyle/>
          <a:p>
            <a:pPr algn="l" indent="0" marL="0">
              <a:lnSpc>
                <a:spcPct val="116667"/>
              </a:lnSpc>
              <a:buNone/>
            </a:pPr>
            <a:r>
              <a:rPr lang="en-US" sz="2550" dirty="0">
                <a:solidFill>
                  <a:srgbClr val="191B1A"/>
                </a:solidFill>
                <a:latin typeface="YuGothic" pitchFamily="34" charset="0"/>
                <a:ea typeface="YuGothic" pitchFamily="34" charset="-122"/>
                <a:cs typeface="YuGothic" pitchFamily="34" charset="-120"/>
              </a:rPr>
              <a:t>手作りの惣菜を短時間で購入したい、という仮説を置いている。</a:t>
            </a:r>
            <a:endParaRPr lang="en-US" sz="2550" dirty="0"/>
          </a:p>
        </p:txBody>
      </p:sp>
      <p:sp>
        <p:nvSpPr>
          <p:cNvPr id="7" name="Shape 5"/>
          <p:cNvSpPr/>
          <p:nvPr/>
        </p:nvSpPr>
        <p:spPr>
          <a:xfrm>
            <a:off x="1047750" y="6191250"/>
            <a:ext cx="6875115" cy="9525"/>
          </a:xfrm>
          <a:prstGeom prst="rect">
            <a:avLst/>
          </a:prstGeom>
          <a:solidFill>
            <a:srgbClr val="D8D2C4"/>
          </a:solidFill>
          <a:ln/>
        </p:spPr>
      </p:sp>
      <p:sp>
        <p:nvSpPr>
          <p:cNvPr id="8" name="Text 6"/>
          <p:cNvSpPr/>
          <p:nvPr/>
        </p:nvSpPr>
        <p:spPr>
          <a:xfrm>
            <a:off x="1047750" y="6467475"/>
            <a:ext cx="7562627" cy="409575"/>
          </a:xfrm>
          <a:prstGeom prst="rect">
            <a:avLst/>
          </a:prstGeom>
          <a:noFill/>
          <a:ln/>
        </p:spPr>
        <p:txBody>
          <a:bodyPr wrap="none" lIns="25400" tIns="25400" rIns="25400" bIns="25400" rtlCol="0" anchor="t">
            <a:normAutofit/>
          </a:bodyPr>
          <a:lstStyle/>
          <a:p>
            <a:pPr algn="l" indent="0" marL="0">
              <a:buNone/>
            </a:pPr>
            <a:r>
              <a:rPr lang="en-US" sz="1950" dirty="0">
                <a:solidFill>
                  <a:srgbClr val="6E6A60"/>
                </a:solidFill>
                <a:latin typeface="YuGothic" pitchFamily="34" charset="0"/>
                <a:ea typeface="YuGothic" pitchFamily="34" charset="-122"/>
                <a:cs typeface="YuGothic" pitchFamily="34" charset="-120"/>
              </a:rPr>
              <a:t>検証で確認する論点</a:t>
            </a:r>
            <a:endParaRPr lang="en-US" sz="1950" dirty="0"/>
          </a:p>
        </p:txBody>
      </p:sp>
      <p:sp>
        <p:nvSpPr>
          <p:cNvPr id="9" name="Text 7"/>
          <p:cNvSpPr/>
          <p:nvPr/>
        </p:nvSpPr>
        <p:spPr>
          <a:xfrm>
            <a:off x="1047750" y="6953250"/>
            <a:ext cx="7562627" cy="525735"/>
          </a:xfrm>
          <a:prstGeom prst="rect">
            <a:avLst/>
          </a:prstGeom>
          <a:noFill/>
          <a:ln/>
        </p:spPr>
        <p:txBody>
          <a:bodyPr wrap="square" lIns="25400" tIns="25400" rIns="25400" bIns="25400" rtlCol="0" anchor="t">
            <a:normAutofit/>
          </a:bodyPr>
          <a:lstStyle/>
          <a:p>
            <a:pPr algn="l" indent="0" marL="0">
              <a:lnSpc>
                <a:spcPct val="106667"/>
              </a:lnSpc>
              <a:buNone/>
            </a:pPr>
            <a:r>
              <a:rPr lang="en-US" sz="2400" dirty="0">
                <a:solidFill>
                  <a:srgbClr val="191B1A"/>
                </a:solidFill>
                <a:latin typeface="YuGothic" pitchFamily="34" charset="0"/>
                <a:ea typeface="YuGothic" pitchFamily="34" charset="-122"/>
                <a:cs typeface="YuGothic" pitchFamily="34" charset="-120"/>
              </a:rPr>
              <a:t>予約・取り置きの需要と、価格の受容性</a:t>
            </a:r>
            <a:endParaRPr lang="en-US" sz="2400" dirty="0"/>
          </a:p>
        </p:txBody>
      </p:sp>
      <p:sp>
        <p:nvSpPr>
          <p:cNvPr id="10" name="Text 8"/>
          <p:cNvSpPr/>
          <p:nvPr/>
        </p:nvSpPr>
        <p:spPr>
          <a:xfrm>
            <a:off x="8837265" y="2466975"/>
            <a:ext cx="9243283" cy="466725"/>
          </a:xfrm>
          <a:prstGeom prst="rect">
            <a:avLst/>
          </a:prstGeom>
          <a:noFill/>
          <a:ln/>
        </p:spPr>
        <p:txBody>
          <a:bodyPr wrap="square" lIns="25400" tIns="25400" rIns="25400" bIns="25400" rtlCol="0" anchor="t">
            <a:normAutofit/>
          </a:bodyPr>
          <a:lstStyle/>
          <a:p>
            <a:pPr algn="l" indent="0" marL="0">
              <a:buNone/>
            </a:pPr>
            <a:r>
              <a:rPr lang="en-US" sz="2250" spc="315" kern="0" dirty="0">
                <a:solidFill>
                  <a:srgbClr val="2F5D50"/>
                </a:solidFill>
                <a:latin typeface="YuGothic" pitchFamily="34" charset="0"/>
                <a:ea typeface="YuGothic" pitchFamily="34" charset="-122"/>
                <a:cs typeface="YuGothic" pitchFamily="34" charset="-120"/>
              </a:rPr>
              <a:t>開業前に予定している検証</a:t>
            </a:r>
            <a:endParaRPr lang="en-US" sz="2250" dirty="0"/>
          </a:p>
        </p:txBody>
      </p:sp>
      <p:sp>
        <p:nvSpPr>
          <p:cNvPr id="11" name="Shape 9"/>
          <p:cNvSpPr/>
          <p:nvPr/>
        </p:nvSpPr>
        <p:spPr>
          <a:xfrm>
            <a:off x="8837265" y="3200400"/>
            <a:ext cx="8402985" cy="19050"/>
          </a:xfrm>
          <a:prstGeom prst="rect">
            <a:avLst/>
          </a:prstGeom>
          <a:solidFill>
            <a:srgbClr val="191B1A"/>
          </a:solidFill>
          <a:ln/>
        </p:spPr>
      </p:sp>
      <p:sp>
        <p:nvSpPr>
          <p:cNvPr id="12" name="Text 10"/>
          <p:cNvSpPr/>
          <p:nvPr/>
        </p:nvSpPr>
        <p:spPr>
          <a:xfrm>
            <a:off x="8837265" y="3448050"/>
            <a:ext cx="685800" cy="666750"/>
          </a:xfrm>
          <a:prstGeom prst="rect">
            <a:avLst/>
          </a:prstGeom>
          <a:noFill/>
          <a:ln/>
        </p:spPr>
        <p:txBody>
          <a:bodyPr wrap="none" lIns="25400" tIns="25400" rIns="25400" bIns="25400" rtlCol="0" anchor="t">
            <a:normAutofit/>
          </a:bodyPr>
          <a:lstStyle/>
          <a:p>
            <a:pPr algn="l" indent="0" marL="0">
              <a:buNone/>
            </a:pPr>
            <a:r>
              <a:rPr lang="en-US" sz="3300" dirty="0">
                <a:solidFill>
                  <a:srgbClr val="A9A093"/>
                </a:solidFill>
                <a:latin typeface="YuMincho" pitchFamily="34" charset="0"/>
                <a:ea typeface="YuMincho" pitchFamily="34" charset="-122"/>
                <a:cs typeface="YuMincho" pitchFamily="34" charset="-120"/>
              </a:rPr>
              <a:t>01</a:t>
            </a:r>
            <a:endParaRPr lang="en-US" sz="3300" dirty="0"/>
          </a:p>
        </p:txBody>
      </p:sp>
      <p:sp>
        <p:nvSpPr>
          <p:cNvPr id="13" name="Text 11"/>
          <p:cNvSpPr/>
          <p:nvPr/>
        </p:nvSpPr>
        <p:spPr>
          <a:xfrm>
            <a:off x="9713565" y="3538538"/>
            <a:ext cx="3562350" cy="556245"/>
          </a:xfrm>
          <a:prstGeom prst="rect">
            <a:avLst/>
          </a:prstGeom>
          <a:noFill/>
          <a:ln/>
        </p:spPr>
        <p:txBody>
          <a:bodyPr wrap="none" lIns="25400" tIns="25400" rIns="25400" bIns="25400" rtlCol="0" anchor="t">
            <a:normAutofit/>
          </a:bodyPr>
          <a:lstStyle/>
          <a:p>
            <a:pPr algn="l" indent="0" marL="0">
              <a:lnSpc>
                <a:spcPct val="106667"/>
              </a:lnSpc>
              <a:buNone/>
            </a:pPr>
            <a:r>
              <a:rPr lang="en-US" sz="2550" dirty="0">
                <a:solidFill>
                  <a:srgbClr val="191B1A"/>
                </a:solidFill>
                <a:latin typeface="YuGothic" pitchFamily="34" charset="0"/>
                <a:ea typeface="YuGothic" pitchFamily="34" charset="-122"/>
                <a:cs typeface="YuGothic" pitchFamily="34" charset="-120"/>
              </a:rPr>
              <a:t>平日夕方の通行量観察</a:t>
            </a:r>
            <a:endParaRPr lang="en-US" sz="2550" dirty="0"/>
          </a:p>
        </p:txBody>
      </p:sp>
      <p:sp>
        <p:nvSpPr>
          <p:cNvPr id="14" name="Shape 12"/>
          <p:cNvSpPr/>
          <p:nvPr/>
        </p:nvSpPr>
        <p:spPr>
          <a:xfrm>
            <a:off x="8837265" y="4381500"/>
            <a:ext cx="8402985" cy="9525"/>
          </a:xfrm>
          <a:prstGeom prst="rect">
            <a:avLst/>
          </a:prstGeom>
          <a:solidFill>
            <a:srgbClr val="D8D2C4"/>
          </a:solidFill>
          <a:ln/>
        </p:spPr>
      </p:sp>
      <p:sp>
        <p:nvSpPr>
          <p:cNvPr id="15" name="Text 13"/>
          <p:cNvSpPr/>
          <p:nvPr/>
        </p:nvSpPr>
        <p:spPr>
          <a:xfrm>
            <a:off x="8837265" y="4619625"/>
            <a:ext cx="685800" cy="666750"/>
          </a:xfrm>
          <a:prstGeom prst="rect">
            <a:avLst/>
          </a:prstGeom>
          <a:noFill/>
          <a:ln/>
        </p:spPr>
        <p:txBody>
          <a:bodyPr wrap="none" lIns="25400" tIns="25400" rIns="25400" bIns="25400" rtlCol="0" anchor="t">
            <a:normAutofit/>
          </a:bodyPr>
          <a:lstStyle/>
          <a:p>
            <a:pPr algn="l" indent="0" marL="0">
              <a:buNone/>
            </a:pPr>
            <a:r>
              <a:rPr lang="en-US" sz="3300" dirty="0">
                <a:solidFill>
                  <a:srgbClr val="A9A093"/>
                </a:solidFill>
                <a:latin typeface="YuMincho" pitchFamily="34" charset="0"/>
                <a:ea typeface="YuMincho" pitchFamily="34" charset="-122"/>
                <a:cs typeface="YuMincho" pitchFamily="34" charset="-120"/>
              </a:rPr>
              <a:t>02</a:t>
            </a:r>
            <a:endParaRPr lang="en-US" sz="3300" dirty="0"/>
          </a:p>
        </p:txBody>
      </p:sp>
      <p:sp>
        <p:nvSpPr>
          <p:cNvPr id="16" name="Text 14"/>
          <p:cNvSpPr/>
          <p:nvPr/>
        </p:nvSpPr>
        <p:spPr>
          <a:xfrm>
            <a:off x="9713565" y="4710113"/>
            <a:ext cx="3601559" cy="556245"/>
          </a:xfrm>
          <a:prstGeom prst="rect">
            <a:avLst/>
          </a:prstGeom>
          <a:noFill/>
          <a:ln/>
        </p:spPr>
        <p:txBody>
          <a:bodyPr wrap="none" lIns="25400" tIns="25400" rIns="25400" bIns="25400" rtlCol="0" anchor="t">
            <a:normAutofit/>
          </a:bodyPr>
          <a:lstStyle/>
          <a:p>
            <a:pPr algn="l" indent="0" marL="0">
              <a:lnSpc>
                <a:spcPct val="106667"/>
              </a:lnSpc>
              <a:buNone/>
            </a:pPr>
            <a:r>
              <a:rPr lang="en-US" sz="2550" dirty="0">
                <a:solidFill>
                  <a:srgbClr val="191B1A"/>
                </a:solidFill>
                <a:latin typeface="YuGothic" pitchFamily="34" charset="0"/>
                <a:ea typeface="YuGothic" pitchFamily="34" charset="-122"/>
                <a:cs typeface="YuGothic" pitchFamily="34" charset="-120"/>
              </a:rPr>
              <a:t>近隣30人への聞き取り</a:t>
            </a:r>
            <a:endParaRPr lang="en-US" sz="2550" dirty="0"/>
          </a:p>
        </p:txBody>
      </p:sp>
      <p:sp>
        <p:nvSpPr>
          <p:cNvPr id="17" name="Shape 15"/>
          <p:cNvSpPr/>
          <p:nvPr/>
        </p:nvSpPr>
        <p:spPr>
          <a:xfrm>
            <a:off x="8837265" y="5553075"/>
            <a:ext cx="8402985" cy="9525"/>
          </a:xfrm>
          <a:prstGeom prst="rect">
            <a:avLst/>
          </a:prstGeom>
          <a:solidFill>
            <a:srgbClr val="D8D2C4"/>
          </a:solidFill>
          <a:ln/>
        </p:spPr>
      </p:sp>
      <p:sp>
        <p:nvSpPr>
          <p:cNvPr id="18" name="Text 16"/>
          <p:cNvSpPr/>
          <p:nvPr/>
        </p:nvSpPr>
        <p:spPr>
          <a:xfrm>
            <a:off x="8837265" y="5791200"/>
            <a:ext cx="685800" cy="666750"/>
          </a:xfrm>
          <a:prstGeom prst="rect">
            <a:avLst/>
          </a:prstGeom>
          <a:noFill/>
          <a:ln/>
        </p:spPr>
        <p:txBody>
          <a:bodyPr wrap="none" lIns="25400" tIns="25400" rIns="25400" bIns="25400" rtlCol="0" anchor="t">
            <a:normAutofit/>
          </a:bodyPr>
          <a:lstStyle/>
          <a:p>
            <a:pPr algn="l" indent="0" marL="0">
              <a:buNone/>
            </a:pPr>
            <a:r>
              <a:rPr lang="en-US" sz="3300" dirty="0">
                <a:solidFill>
                  <a:srgbClr val="A9A093"/>
                </a:solidFill>
                <a:latin typeface="YuMincho" pitchFamily="34" charset="0"/>
                <a:ea typeface="YuMincho" pitchFamily="34" charset="-122"/>
                <a:cs typeface="YuMincho" pitchFamily="34" charset="-120"/>
              </a:rPr>
              <a:t>03</a:t>
            </a:r>
            <a:endParaRPr lang="en-US" sz="3300" dirty="0"/>
          </a:p>
        </p:txBody>
      </p:sp>
      <p:sp>
        <p:nvSpPr>
          <p:cNvPr id="19" name="Text 17"/>
          <p:cNvSpPr/>
          <p:nvPr/>
        </p:nvSpPr>
        <p:spPr>
          <a:xfrm>
            <a:off x="9713565" y="5881688"/>
            <a:ext cx="3047643" cy="556245"/>
          </a:xfrm>
          <a:prstGeom prst="rect">
            <a:avLst/>
          </a:prstGeom>
          <a:noFill/>
          <a:ln/>
        </p:spPr>
        <p:txBody>
          <a:bodyPr wrap="none" lIns="25400" tIns="25400" rIns="25400" bIns="25400" rtlCol="0" anchor="t">
            <a:normAutofit/>
          </a:bodyPr>
          <a:lstStyle/>
          <a:p>
            <a:pPr algn="l" indent="0" marL="0">
              <a:lnSpc>
                <a:spcPct val="106667"/>
              </a:lnSpc>
              <a:buNone/>
            </a:pPr>
            <a:r>
              <a:rPr lang="en-US" sz="2550" dirty="0">
                <a:solidFill>
                  <a:srgbClr val="191B1A"/>
                </a:solidFill>
                <a:latin typeface="YuGothic" pitchFamily="34" charset="0"/>
                <a:ea typeface="YuGothic" pitchFamily="34" charset="-122"/>
                <a:cs typeface="YuGothic" pitchFamily="34" charset="-120"/>
              </a:rPr>
              <a:t>試験販売2回の実施</a:t>
            </a:r>
            <a:endParaRPr lang="en-US" sz="2550" dirty="0"/>
          </a:p>
        </p:txBody>
      </p:sp>
      <p:sp>
        <p:nvSpPr>
          <p:cNvPr id="20" name="Text 18"/>
          <p:cNvSpPr/>
          <p:nvPr/>
        </p:nvSpPr>
        <p:spPr>
          <a:xfrm>
            <a:off x="1047750" y="8561115"/>
            <a:ext cx="14716125" cy="459060"/>
          </a:xfrm>
          <a:prstGeom prst="rect">
            <a:avLst/>
          </a:prstGeom>
          <a:noFill/>
          <a:ln/>
        </p:spPr>
        <p:txBody>
          <a:bodyPr wrap="square" lIns="25400" tIns="25400" rIns="25400" bIns="25400" rtlCol="0" anchor="t">
            <a:normAutofit/>
          </a:bodyPr>
          <a:lstStyle/>
          <a:p>
            <a:pPr algn="l" indent="0" marL="0">
              <a:lnSpc>
                <a:spcPct val="113333"/>
              </a:lnSpc>
              <a:buNone/>
            </a:pPr>
            <a:r>
              <a:rPr lang="en-US" sz="1950" dirty="0">
                <a:solidFill>
                  <a:srgbClr val="6E6A60"/>
                </a:solidFill>
                <a:latin typeface="YuGothic" pitchFamily="34" charset="0"/>
                <a:ea typeface="YuGothic" pitchFamily="34" charset="-122"/>
                <a:cs typeface="YuGothic" pitchFamily="34" charset="-120"/>
              </a:rPr>
              <a:t>いずれも開業前に予定している検証で、現時点では未実施。需要の裏付けは得られていない。</a:t>
            </a:r>
            <a:endParaRPr lang="en-US" sz="1950" dirty="0"/>
          </a:p>
        </p:txBody>
      </p:sp>
      <p:sp>
        <p:nvSpPr>
          <p:cNvPr id="21" name="Shape 19"/>
          <p:cNvSpPr/>
          <p:nvPr/>
        </p:nvSpPr>
        <p:spPr>
          <a:xfrm>
            <a:off x="1047750" y="8982075"/>
            <a:ext cx="16192500" cy="9525"/>
          </a:xfrm>
          <a:prstGeom prst="rect">
            <a:avLst/>
          </a:prstGeom>
          <a:solidFill>
            <a:srgbClr val="DDD7C9"/>
          </a:solidFill>
          <a:ln/>
        </p:spPr>
      </p:sp>
      <p:sp>
        <p:nvSpPr>
          <p:cNvPr id="22" name="Text 20"/>
          <p:cNvSpPr/>
          <p:nvPr/>
        </p:nvSpPr>
        <p:spPr>
          <a:xfrm>
            <a:off x="1047750" y="9258300"/>
            <a:ext cx="3661313" cy="381000"/>
          </a:xfrm>
          <a:prstGeom prst="rect">
            <a:avLst/>
          </a:prstGeom>
          <a:noFill/>
          <a:ln/>
        </p:spPr>
        <p:txBody>
          <a:bodyPr wrap="none" lIns="25400" tIns="25400" rIns="25400" bIns="25400" rtlCol="0" anchor="t">
            <a:normAutofit/>
          </a:bodyPr>
          <a:lstStyle/>
          <a:p>
            <a:pPr algn="l" indent="0" marL="0">
              <a:buNone/>
            </a:pPr>
            <a:r>
              <a:rPr lang="en-US" sz="1800" spc="72" kern="0" dirty="0">
                <a:solidFill>
                  <a:srgbClr val="6B6558"/>
                </a:solidFill>
                <a:latin typeface="YuGothic" pitchFamily="34" charset="0"/>
                <a:ea typeface="YuGothic" pitchFamily="34" charset="-122"/>
                <a:cs typeface="YuGothic" pitchFamily="34" charset="-120"/>
              </a:rPr>
              <a:t>架空事業の計画例／数値は仮定</a:t>
            </a:r>
            <a:endParaRPr lang="en-US" sz="1800" dirty="0"/>
          </a:p>
        </p:txBody>
      </p:sp>
      <p:sp>
        <p:nvSpPr>
          <p:cNvPr id="23" name="Text 21"/>
          <p:cNvSpPr/>
          <p:nvPr/>
        </p:nvSpPr>
        <p:spPr>
          <a:xfrm>
            <a:off x="15144750" y="9258300"/>
            <a:ext cx="2095500" cy="381000"/>
          </a:xfrm>
          <a:prstGeom prst="rect">
            <a:avLst/>
          </a:prstGeom>
          <a:noFill/>
          <a:ln/>
        </p:spPr>
        <p:txBody>
          <a:bodyPr wrap="none" lIns="25400" tIns="25400" rIns="25400" bIns="25400" rtlCol="0" anchor="t">
            <a:normAutofit/>
          </a:bodyPr>
          <a:lstStyle/>
          <a:p>
            <a:pPr algn="r" indent="0" marL="0">
              <a:buNone/>
            </a:pPr>
            <a:r>
              <a:rPr lang="en-US" sz="1800" spc="72" kern="0" dirty="0">
                <a:solidFill>
                  <a:srgbClr val="6B6558"/>
                </a:solidFill>
                <a:latin typeface="YuGothic" pitchFamily="34" charset="0"/>
                <a:ea typeface="YuGothic" pitchFamily="34" charset="-122"/>
                <a:cs typeface="YuGothic" pitchFamily="34" charset="-120"/>
              </a:rPr>
              <a:t>03 ／ 12</a:t>
            </a:r>
            <a:endParaRPr lang="en-US" sz="1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4F1E9"/>
        </a:solidFill>
      </p:bgPr>
    </p:bg>
    <p:spTree>
      <p:nvGrpSpPr>
        <p:cNvPr id="1" name=""/>
        <p:cNvGrpSpPr/>
        <p:nvPr/>
      </p:nvGrpSpPr>
      <p:grpSpPr>
        <a:xfrm>
          <a:off x="0" y="0"/>
          <a:ext cx="0" cy="0"/>
          <a:chOff x="0" y="0"/>
          <a:chExt cx="0" cy="0"/>
        </a:xfrm>
      </p:grpSpPr>
      <p:sp>
        <p:nvSpPr>
          <p:cNvPr id="2" name="Shape 0"/>
          <p:cNvSpPr/>
          <p:nvPr/>
        </p:nvSpPr>
        <p:spPr>
          <a:xfrm>
            <a:off x="1047750" y="838200"/>
            <a:ext cx="685800" cy="28575"/>
          </a:xfrm>
          <a:prstGeom prst="rect">
            <a:avLst/>
          </a:prstGeom>
          <a:solidFill>
            <a:srgbClr val="2F5D50"/>
          </a:solidFill>
          <a:ln/>
        </p:spPr>
      </p:sp>
      <p:sp>
        <p:nvSpPr>
          <p:cNvPr id="3" name="Text 1"/>
          <p:cNvSpPr/>
          <p:nvPr/>
        </p:nvSpPr>
        <p:spPr>
          <a:xfrm>
            <a:off x="1047750" y="1057275"/>
            <a:ext cx="17811750" cy="952500"/>
          </a:xfrm>
          <a:prstGeom prst="rect">
            <a:avLst/>
          </a:prstGeom>
          <a:noFill/>
          <a:ln/>
        </p:spPr>
        <p:txBody>
          <a:bodyPr wrap="square" lIns="25400" tIns="25400" rIns="25400" bIns="25400" rtlCol="0" anchor="t">
            <a:normAutofit/>
          </a:bodyPr>
          <a:lstStyle/>
          <a:p>
            <a:pPr algn="l" indent="0" marL="0">
              <a:buNone/>
            </a:pPr>
            <a:r>
              <a:rPr lang="en-US" sz="4800" spc="192" kern="0" dirty="0">
                <a:solidFill>
                  <a:srgbClr val="191B1A"/>
                </a:solidFill>
                <a:latin typeface="YuMincho" pitchFamily="34" charset="0"/>
                <a:ea typeface="YuMincho" pitchFamily="34" charset="-122"/>
                <a:cs typeface="YuMincho" pitchFamily="34" charset="-120"/>
              </a:rPr>
              <a:t>商品と選ばれる理由</a:t>
            </a:r>
            <a:endParaRPr lang="en-US" sz="4800" dirty="0"/>
          </a:p>
        </p:txBody>
      </p:sp>
      <p:sp>
        <p:nvSpPr>
          <p:cNvPr id="4" name="Text 2"/>
          <p:cNvSpPr/>
          <p:nvPr/>
        </p:nvSpPr>
        <p:spPr>
          <a:xfrm>
            <a:off x="1047750" y="2466975"/>
            <a:ext cx="9663366" cy="466725"/>
          </a:xfrm>
          <a:prstGeom prst="rect">
            <a:avLst/>
          </a:prstGeom>
          <a:noFill/>
          <a:ln/>
        </p:spPr>
        <p:txBody>
          <a:bodyPr wrap="square" lIns="25400" tIns="25400" rIns="25400" bIns="25400" rtlCol="0" anchor="t">
            <a:normAutofit/>
          </a:bodyPr>
          <a:lstStyle/>
          <a:p>
            <a:pPr algn="l" indent="0" marL="0">
              <a:buNone/>
            </a:pPr>
            <a:r>
              <a:rPr lang="en-US" sz="2250" spc="315" kern="0" dirty="0">
                <a:solidFill>
                  <a:srgbClr val="2F5D50"/>
                </a:solidFill>
                <a:latin typeface="YuGothic" pitchFamily="34" charset="0"/>
                <a:ea typeface="YuGothic" pitchFamily="34" charset="-122"/>
                <a:cs typeface="YuGothic" pitchFamily="34" charset="-120"/>
              </a:rPr>
              <a:t>品目と価格（税込の想定表示）</a:t>
            </a:r>
            <a:endParaRPr lang="en-US" sz="2250" dirty="0"/>
          </a:p>
        </p:txBody>
      </p:sp>
      <p:sp>
        <p:nvSpPr>
          <p:cNvPr id="5" name="Shape 3"/>
          <p:cNvSpPr/>
          <p:nvPr/>
        </p:nvSpPr>
        <p:spPr>
          <a:xfrm>
            <a:off x="1047750" y="3171825"/>
            <a:ext cx="5942558" cy="19050"/>
          </a:xfrm>
          <a:prstGeom prst="rect">
            <a:avLst/>
          </a:prstGeom>
          <a:solidFill>
            <a:srgbClr val="191B1A"/>
          </a:solidFill>
          <a:ln/>
        </p:spPr>
      </p:sp>
      <p:sp>
        <p:nvSpPr>
          <p:cNvPr id="6" name="Text 4"/>
          <p:cNvSpPr/>
          <p:nvPr/>
        </p:nvSpPr>
        <p:spPr>
          <a:xfrm>
            <a:off x="1047750" y="3381375"/>
            <a:ext cx="6120835" cy="833438"/>
          </a:xfrm>
          <a:prstGeom prst="rect">
            <a:avLst/>
          </a:prstGeom>
          <a:noFill/>
          <a:ln/>
        </p:spPr>
        <p:txBody>
          <a:bodyPr wrap="none" lIns="25400" tIns="25400" rIns="25400" bIns="25400" rtlCol="0" anchor="ctr">
            <a:normAutofit/>
          </a:bodyPr>
          <a:lstStyle/>
          <a:p>
            <a:pPr algn="l" indent="0" marL="0">
              <a:buNone/>
            </a:pPr>
            <a:r>
              <a:rPr lang="en-US" sz="2550" dirty="0">
                <a:solidFill>
                  <a:srgbClr val="191B1A"/>
                </a:solidFill>
                <a:latin typeface="YuGothic" pitchFamily="34" charset="0"/>
                <a:ea typeface="YuGothic" pitchFamily="34" charset="-122"/>
                <a:cs typeface="YuGothic" pitchFamily="34" charset="-120"/>
              </a:rPr>
              <a:t>弁当</a:t>
            </a:r>
            <a:endParaRPr lang="en-US" sz="2550" dirty="0"/>
          </a:p>
        </p:txBody>
      </p:sp>
      <p:sp>
        <p:nvSpPr>
          <p:cNvPr id="7" name="Shape 5"/>
          <p:cNvSpPr/>
          <p:nvPr/>
        </p:nvSpPr>
        <p:spPr>
          <a:xfrm>
            <a:off x="6990308" y="3171825"/>
            <a:ext cx="2842320" cy="19050"/>
          </a:xfrm>
          <a:prstGeom prst="rect">
            <a:avLst/>
          </a:prstGeom>
          <a:solidFill>
            <a:srgbClr val="191B1A"/>
          </a:solidFill>
          <a:ln/>
        </p:spPr>
      </p:sp>
      <p:sp>
        <p:nvSpPr>
          <p:cNvPr id="8" name="Text 6"/>
          <p:cNvSpPr/>
          <p:nvPr/>
        </p:nvSpPr>
        <p:spPr>
          <a:xfrm>
            <a:off x="6905039" y="3381375"/>
            <a:ext cx="2927589" cy="833438"/>
          </a:xfrm>
          <a:prstGeom prst="rect">
            <a:avLst/>
          </a:prstGeom>
          <a:noFill/>
          <a:ln/>
        </p:spPr>
        <p:txBody>
          <a:bodyPr wrap="none" lIns="25400" tIns="25400" rIns="25400" bIns="25400" rtlCol="0" anchor="ctr">
            <a:normAutofit/>
          </a:bodyPr>
          <a:lstStyle/>
          <a:p>
            <a:pPr algn="r" indent="0" marL="0">
              <a:buNone/>
            </a:pPr>
            <a:r>
              <a:rPr lang="en-US" sz="4200" dirty="0">
                <a:solidFill>
                  <a:srgbClr val="191B1A"/>
                </a:solidFill>
                <a:latin typeface="YuMincho" pitchFamily="34" charset="0"/>
                <a:ea typeface="YuMincho" pitchFamily="34" charset="-122"/>
                <a:cs typeface="YuMincho" pitchFamily="34" charset="-120"/>
              </a:rPr>
              <a:t>900円</a:t>
            </a:r>
            <a:endParaRPr lang="en-US" sz="4200" dirty="0"/>
          </a:p>
        </p:txBody>
      </p:sp>
      <p:sp>
        <p:nvSpPr>
          <p:cNvPr id="9" name="Shape 7"/>
          <p:cNvSpPr/>
          <p:nvPr/>
        </p:nvSpPr>
        <p:spPr>
          <a:xfrm>
            <a:off x="1047750" y="4367213"/>
            <a:ext cx="5942558" cy="9525"/>
          </a:xfrm>
          <a:prstGeom prst="rect">
            <a:avLst/>
          </a:prstGeom>
          <a:solidFill>
            <a:srgbClr val="D8D2C4"/>
          </a:solidFill>
          <a:ln/>
        </p:spPr>
      </p:sp>
      <p:sp>
        <p:nvSpPr>
          <p:cNvPr id="10" name="Text 8"/>
          <p:cNvSpPr/>
          <p:nvPr/>
        </p:nvSpPr>
        <p:spPr>
          <a:xfrm>
            <a:off x="1047750" y="4567238"/>
            <a:ext cx="6120835" cy="838200"/>
          </a:xfrm>
          <a:prstGeom prst="rect">
            <a:avLst/>
          </a:prstGeom>
          <a:noFill/>
          <a:ln/>
        </p:spPr>
        <p:txBody>
          <a:bodyPr wrap="none" lIns="25400" tIns="25400" rIns="25400" bIns="25400" rtlCol="0" anchor="ctr">
            <a:normAutofit/>
          </a:bodyPr>
          <a:lstStyle/>
          <a:p>
            <a:pPr algn="l" indent="0" marL="0">
              <a:buNone/>
            </a:pPr>
            <a:r>
              <a:rPr lang="en-US" sz="2550" dirty="0">
                <a:solidFill>
                  <a:srgbClr val="191B1A"/>
                </a:solidFill>
                <a:latin typeface="YuGothic" pitchFamily="34" charset="0"/>
                <a:ea typeface="YuGothic" pitchFamily="34" charset="-122"/>
                <a:cs typeface="YuGothic" pitchFamily="34" charset="-120"/>
              </a:rPr>
              <a:t>主菜</a:t>
            </a:r>
            <a:endParaRPr lang="en-US" sz="2550" dirty="0"/>
          </a:p>
        </p:txBody>
      </p:sp>
      <p:sp>
        <p:nvSpPr>
          <p:cNvPr id="11" name="Shape 9"/>
          <p:cNvSpPr/>
          <p:nvPr/>
        </p:nvSpPr>
        <p:spPr>
          <a:xfrm>
            <a:off x="6990308" y="4367213"/>
            <a:ext cx="2842320" cy="9525"/>
          </a:xfrm>
          <a:prstGeom prst="rect">
            <a:avLst/>
          </a:prstGeom>
          <a:solidFill>
            <a:srgbClr val="D8D2C4"/>
          </a:solidFill>
          <a:ln/>
        </p:spPr>
      </p:sp>
      <p:sp>
        <p:nvSpPr>
          <p:cNvPr id="12" name="Text 10"/>
          <p:cNvSpPr/>
          <p:nvPr/>
        </p:nvSpPr>
        <p:spPr>
          <a:xfrm>
            <a:off x="6905039" y="4567238"/>
            <a:ext cx="2927589" cy="838200"/>
          </a:xfrm>
          <a:prstGeom prst="rect">
            <a:avLst/>
          </a:prstGeom>
          <a:noFill/>
          <a:ln/>
        </p:spPr>
        <p:txBody>
          <a:bodyPr wrap="none" lIns="25400" tIns="25400" rIns="25400" bIns="25400" rtlCol="0" anchor="ctr">
            <a:normAutofit/>
          </a:bodyPr>
          <a:lstStyle/>
          <a:p>
            <a:pPr algn="r" indent="0" marL="0">
              <a:buNone/>
            </a:pPr>
            <a:r>
              <a:rPr lang="en-US" sz="4200" dirty="0">
                <a:solidFill>
                  <a:srgbClr val="191B1A"/>
                </a:solidFill>
                <a:latin typeface="YuMincho" pitchFamily="34" charset="0"/>
                <a:ea typeface="YuMincho" pitchFamily="34" charset="-122"/>
                <a:cs typeface="YuMincho" pitchFamily="34" charset="-120"/>
              </a:rPr>
              <a:t>650円</a:t>
            </a:r>
            <a:endParaRPr lang="en-US" sz="4200" dirty="0"/>
          </a:p>
        </p:txBody>
      </p:sp>
      <p:sp>
        <p:nvSpPr>
          <p:cNvPr id="13" name="Shape 11"/>
          <p:cNvSpPr/>
          <p:nvPr/>
        </p:nvSpPr>
        <p:spPr>
          <a:xfrm>
            <a:off x="1047750" y="5557838"/>
            <a:ext cx="5942558" cy="9525"/>
          </a:xfrm>
          <a:prstGeom prst="rect">
            <a:avLst/>
          </a:prstGeom>
          <a:solidFill>
            <a:srgbClr val="D8D2C4"/>
          </a:solidFill>
          <a:ln/>
        </p:spPr>
      </p:sp>
      <p:sp>
        <p:nvSpPr>
          <p:cNvPr id="14" name="Text 12"/>
          <p:cNvSpPr/>
          <p:nvPr/>
        </p:nvSpPr>
        <p:spPr>
          <a:xfrm>
            <a:off x="1047750" y="5757863"/>
            <a:ext cx="6120835" cy="838200"/>
          </a:xfrm>
          <a:prstGeom prst="rect">
            <a:avLst/>
          </a:prstGeom>
          <a:noFill/>
          <a:ln/>
        </p:spPr>
        <p:txBody>
          <a:bodyPr wrap="none" lIns="25400" tIns="25400" rIns="25400" bIns="25400" rtlCol="0" anchor="ctr">
            <a:normAutofit/>
          </a:bodyPr>
          <a:lstStyle/>
          <a:p>
            <a:pPr algn="l" indent="0" marL="0">
              <a:buNone/>
            </a:pPr>
            <a:r>
              <a:rPr lang="en-US" sz="2550" dirty="0">
                <a:solidFill>
                  <a:srgbClr val="191B1A"/>
                </a:solidFill>
                <a:latin typeface="YuGothic" pitchFamily="34" charset="0"/>
                <a:ea typeface="YuGothic" pitchFamily="34" charset="-122"/>
                <a:cs typeface="YuGothic" pitchFamily="34" charset="-120"/>
              </a:rPr>
              <a:t>副菜</a:t>
            </a:r>
            <a:endParaRPr lang="en-US" sz="2550" dirty="0"/>
          </a:p>
        </p:txBody>
      </p:sp>
      <p:sp>
        <p:nvSpPr>
          <p:cNvPr id="15" name="Shape 13"/>
          <p:cNvSpPr/>
          <p:nvPr/>
        </p:nvSpPr>
        <p:spPr>
          <a:xfrm>
            <a:off x="6990308" y="5557838"/>
            <a:ext cx="2842320" cy="9525"/>
          </a:xfrm>
          <a:prstGeom prst="rect">
            <a:avLst/>
          </a:prstGeom>
          <a:solidFill>
            <a:srgbClr val="D8D2C4"/>
          </a:solidFill>
          <a:ln/>
        </p:spPr>
      </p:sp>
      <p:sp>
        <p:nvSpPr>
          <p:cNvPr id="16" name="Text 14"/>
          <p:cNvSpPr/>
          <p:nvPr/>
        </p:nvSpPr>
        <p:spPr>
          <a:xfrm>
            <a:off x="6905039" y="5757863"/>
            <a:ext cx="2927589" cy="838200"/>
          </a:xfrm>
          <a:prstGeom prst="rect">
            <a:avLst/>
          </a:prstGeom>
          <a:noFill/>
          <a:ln/>
        </p:spPr>
        <p:txBody>
          <a:bodyPr wrap="none" lIns="25400" tIns="25400" rIns="25400" bIns="25400" rtlCol="0" anchor="ctr">
            <a:normAutofit/>
          </a:bodyPr>
          <a:lstStyle/>
          <a:p>
            <a:pPr algn="r" indent="0" marL="0">
              <a:buNone/>
            </a:pPr>
            <a:r>
              <a:rPr lang="en-US" sz="4200" dirty="0">
                <a:solidFill>
                  <a:srgbClr val="191B1A"/>
                </a:solidFill>
                <a:latin typeface="YuMincho" pitchFamily="34" charset="0"/>
                <a:ea typeface="YuMincho" pitchFamily="34" charset="-122"/>
                <a:cs typeface="YuMincho" pitchFamily="34" charset="-120"/>
              </a:rPr>
              <a:t>250円</a:t>
            </a:r>
            <a:endParaRPr lang="en-US" sz="4200" dirty="0"/>
          </a:p>
        </p:txBody>
      </p:sp>
      <p:sp>
        <p:nvSpPr>
          <p:cNvPr id="17" name="Shape 15"/>
          <p:cNvSpPr/>
          <p:nvPr/>
        </p:nvSpPr>
        <p:spPr>
          <a:xfrm>
            <a:off x="1047750" y="6748463"/>
            <a:ext cx="5942558" cy="9525"/>
          </a:xfrm>
          <a:prstGeom prst="rect">
            <a:avLst/>
          </a:prstGeom>
          <a:solidFill>
            <a:srgbClr val="D8D2C4"/>
          </a:solidFill>
          <a:ln/>
        </p:spPr>
      </p:sp>
      <p:sp>
        <p:nvSpPr>
          <p:cNvPr id="18" name="Text 16"/>
          <p:cNvSpPr/>
          <p:nvPr/>
        </p:nvSpPr>
        <p:spPr>
          <a:xfrm>
            <a:off x="1047750" y="6948488"/>
            <a:ext cx="6120835" cy="661988"/>
          </a:xfrm>
          <a:prstGeom prst="rect">
            <a:avLst/>
          </a:prstGeom>
          <a:noFill/>
          <a:ln/>
        </p:spPr>
        <p:txBody>
          <a:bodyPr wrap="none" lIns="25400" tIns="25400" rIns="25400" bIns="25400" rtlCol="0" anchor="ctr">
            <a:normAutofit/>
          </a:bodyPr>
          <a:lstStyle/>
          <a:p>
            <a:pPr algn="l" indent="0" marL="0">
              <a:buNone/>
            </a:pPr>
            <a:r>
              <a:rPr lang="en-US" sz="2250" dirty="0">
                <a:solidFill>
                  <a:srgbClr val="6E6A60"/>
                </a:solidFill>
                <a:latin typeface="YuGothic" pitchFamily="34" charset="0"/>
                <a:ea typeface="YuGothic" pitchFamily="34" charset="-122"/>
                <a:cs typeface="YuGothic" pitchFamily="34" charset="-120"/>
              </a:rPr>
              <a:t>平均客単価（計画値）</a:t>
            </a:r>
            <a:endParaRPr lang="en-US" sz="2250" dirty="0"/>
          </a:p>
        </p:txBody>
      </p:sp>
      <p:sp>
        <p:nvSpPr>
          <p:cNvPr id="19" name="Shape 17"/>
          <p:cNvSpPr/>
          <p:nvPr/>
        </p:nvSpPr>
        <p:spPr>
          <a:xfrm>
            <a:off x="6990308" y="6748463"/>
            <a:ext cx="2842320" cy="9525"/>
          </a:xfrm>
          <a:prstGeom prst="rect">
            <a:avLst/>
          </a:prstGeom>
          <a:solidFill>
            <a:srgbClr val="D8D2C4"/>
          </a:solidFill>
          <a:ln/>
        </p:spPr>
      </p:sp>
      <p:sp>
        <p:nvSpPr>
          <p:cNvPr id="20" name="Text 18"/>
          <p:cNvSpPr/>
          <p:nvPr/>
        </p:nvSpPr>
        <p:spPr>
          <a:xfrm>
            <a:off x="6905039" y="6948488"/>
            <a:ext cx="2927589" cy="661988"/>
          </a:xfrm>
          <a:prstGeom prst="rect">
            <a:avLst/>
          </a:prstGeom>
          <a:noFill/>
          <a:ln/>
        </p:spPr>
        <p:txBody>
          <a:bodyPr wrap="none" lIns="25400" tIns="25400" rIns="25400" bIns="25400" rtlCol="0" anchor="ctr">
            <a:normAutofit/>
          </a:bodyPr>
          <a:lstStyle/>
          <a:p>
            <a:pPr algn="r" indent="0" marL="0">
              <a:buNone/>
            </a:pPr>
            <a:r>
              <a:rPr lang="en-US" sz="3300" dirty="0">
                <a:solidFill>
                  <a:srgbClr val="6E6A60"/>
                </a:solidFill>
                <a:latin typeface="YuMincho" pitchFamily="34" charset="0"/>
                <a:ea typeface="YuMincho" pitchFamily="34" charset="-122"/>
                <a:cs typeface="YuMincho" pitchFamily="34" charset="-120"/>
              </a:rPr>
              <a:t>1,000円</a:t>
            </a:r>
            <a:endParaRPr lang="en-US" sz="3300" dirty="0"/>
          </a:p>
        </p:txBody>
      </p:sp>
      <p:sp>
        <p:nvSpPr>
          <p:cNvPr id="21" name="Text 19"/>
          <p:cNvSpPr/>
          <p:nvPr/>
        </p:nvSpPr>
        <p:spPr>
          <a:xfrm>
            <a:off x="10747028" y="2466975"/>
            <a:ext cx="7142544" cy="466725"/>
          </a:xfrm>
          <a:prstGeom prst="rect">
            <a:avLst/>
          </a:prstGeom>
          <a:noFill/>
          <a:ln/>
        </p:spPr>
        <p:txBody>
          <a:bodyPr wrap="square" lIns="25400" tIns="25400" rIns="25400" bIns="25400" rtlCol="0" anchor="t">
            <a:normAutofit/>
          </a:bodyPr>
          <a:lstStyle/>
          <a:p>
            <a:pPr algn="l" indent="0" marL="0">
              <a:buNone/>
            </a:pPr>
            <a:r>
              <a:rPr lang="en-US" sz="2250" spc="315" kern="0" dirty="0">
                <a:solidFill>
                  <a:srgbClr val="2F5D50"/>
                </a:solidFill>
                <a:latin typeface="YuGothic" pitchFamily="34" charset="0"/>
                <a:ea typeface="YuGothic" pitchFamily="34" charset="-122"/>
                <a:cs typeface="YuGothic" pitchFamily="34" charset="-120"/>
              </a:rPr>
              <a:t>選ばれる理由として想定する点</a:t>
            </a:r>
            <a:endParaRPr lang="en-US" sz="2250" dirty="0"/>
          </a:p>
        </p:txBody>
      </p:sp>
      <p:sp>
        <p:nvSpPr>
          <p:cNvPr id="22" name="Shape 20"/>
          <p:cNvSpPr/>
          <p:nvPr/>
        </p:nvSpPr>
        <p:spPr>
          <a:xfrm>
            <a:off x="10747028" y="3219450"/>
            <a:ext cx="28575" cy="1034355"/>
          </a:xfrm>
          <a:prstGeom prst="rect">
            <a:avLst/>
          </a:prstGeom>
          <a:solidFill>
            <a:srgbClr val="2F5D50"/>
          </a:solidFill>
          <a:ln/>
        </p:spPr>
      </p:sp>
      <p:sp>
        <p:nvSpPr>
          <p:cNvPr id="23" name="Text 21"/>
          <p:cNvSpPr/>
          <p:nvPr/>
        </p:nvSpPr>
        <p:spPr>
          <a:xfrm>
            <a:off x="11042303" y="3219450"/>
            <a:ext cx="6817742" cy="523875"/>
          </a:xfrm>
          <a:prstGeom prst="rect">
            <a:avLst/>
          </a:prstGeom>
          <a:noFill/>
          <a:ln/>
        </p:spPr>
        <p:txBody>
          <a:bodyPr wrap="none" lIns="25400" tIns="25400" rIns="25400" bIns="25400" rtlCol="0" anchor="t">
            <a:normAutofit/>
          </a:bodyPr>
          <a:lstStyle/>
          <a:p>
            <a:pPr algn="l" indent="0" marL="0">
              <a:buNone/>
            </a:pPr>
            <a:r>
              <a:rPr lang="en-US" sz="2550" dirty="0">
                <a:solidFill>
                  <a:srgbClr val="191B1A"/>
                </a:solidFill>
                <a:latin typeface="YuGothic" pitchFamily="34" charset="0"/>
                <a:ea typeface="YuGothic" pitchFamily="34" charset="-122"/>
                <a:cs typeface="YuGothic" pitchFamily="34" charset="-120"/>
              </a:rPr>
              <a:t>夕方の受取</a:t>
            </a:r>
            <a:endParaRPr lang="en-US" sz="2550" dirty="0"/>
          </a:p>
        </p:txBody>
      </p:sp>
      <p:sp>
        <p:nvSpPr>
          <p:cNvPr id="24" name="Text 22"/>
          <p:cNvSpPr/>
          <p:nvPr/>
        </p:nvSpPr>
        <p:spPr>
          <a:xfrm>
            <a:off x="11042303" y="3800475"/>
            <a:ext cx="6383886" cy="491430"/>
          </a:xfrm>
          <a:prstGeom prst="rect">
            <a:avLst/>
          </a:prstGeom>
          <a:noFill/>
          <a:ln/>
        </p:spPr>
        <p:txBody>
          <a:bodyPr wrap="square" lIns="25400" tIns="25400" rIns="25400" bIns="25400" rtlCol="0" anchor="t">
            <a:normAutofit/>
          </a:bodyPr>
          <a:lstStyle/>
          <a:p>
            <a:pPr algn="l" indent="0" marL="0">
              <a:lnSpc>
                <a:spcPct val="113333"/>
              </a:lnSpc>
              <a:buNone/>
            </a:pPr>
            <a:r>
              <a:rPr lang="en-US" sz="2100" dirty="0">
                <a:solidFill>
                  <a:srgbClr val="4A473F"/>
                </a:solidFill>
                <a:latin typeface="YuGothic" pitchFamily="34" charset="0"/>
                <a:ea typeface="YuGothic" pitchFamily="34" charset="-122"/>
                <a:cs typeface="YuGothic" pitchFamily="34" charset="-120"/>
              </a:rPr>
              <a:t>帰宅動線上で、夕食の時間に合わせて受け取れる</a:t>
            </a:r>
            <a:endParaRPr lang="en-US" sz="2100" dirty="0"/>
          </a:p>
        </p:txBody>
      </p:sp>
      <p:sp>
        <p:nvSpPr>
          <p:cNvPr id="25" name="Shape 23"/>
          <p:cNvSpPr/>
          <p:nvPr/>
        </p:nvSpPr>
        <p:spPr>
          <a:xfrm>
            <a:off x="10747028" y="4577655"/>
            <a:ext cx="28575" cy="1034355"/>
          </a:xfrm>
          <a:prstGeom prst="rect">
            <a:avLst/>
          </a:prstGeom>
          <a:solidFill>
            <a:srgbClr val="2F5D50"/>
          </a:solidFill>
          <a:ln/>
        </p:spPr>
      </p:sp>
      <p:sp>
        <p:nvSpPr>
          <p:cNvPr id="26" name="Text 24"/>
          <p:cNvSpPr/>
          <p:nvPr/>
        </p:nvSpPr>
        <p:spPr>
          <a:xfrm>
            <a:off x="11042303" y="4577655"/>
            <a:ext cx="6817742" cy="523875"/>
          </a:xfrm>
          <a:prstGeom prst="rect">
            <a:avLst/>
          </a:prstGeom>
          <a:noFill/>
          <a:ln/>
        </p:spPr>
        <p:txBody>
          <a:bodyPr wrap="none" lIns="25400" tIns="25400" rIns="25400" bIns="25400" rtlCol="0" anchor="t">
            <a:normAutofit/>
          </a:bodyPr>
          <a:lstStyle/>
          <a:p>
            <a:pPr algn="l" indent="0" marL="0">
              <a:buNone/>
            </a:pPr>
            <a:r>
              <a:rPr lang="en-US" sz="2550" dirty="0">
                <a:solidFill>
                  <a:srgbClr val="191B1A"/>
                </a:solidFill>
                <a:latin typeface="YuGothic" pitchFamily="34" charset="0"/>
                <a:ea typeface="YuGothic" pitchFamily="34" charset="-122"/>
                <a:cs typeface="YuGothic" pitchFamily="34" charset="-120"/>
              </a:rPr>
              <a:t>少量から買える組合せ</a:t>
            </a:r>
            <a:endParaRPr lang="en-US" sz="2550" dirty="0"/>
          </a:p>
        </p:txBody>
      </p:sp>
      <p:sp>
        <p:nvSpPr>
          <p:cNvPr id="27" name="Text 25"/>
          <p:cNvSpPr/>
          <p:nvPr/>
        </p:nvSpPr>
        <p:spPr>
          <a:xfrm>
            <a:off x="11042303" y="5158680"/>
            <a:ext cx="6383886" cy="491430"/>
          </a:xfrm>
          <a:prstGeom prst="rect">
            <a:avLst/>
          </a:prstGeom>
          <a:noFill/>
          <a:ln/>
        </p:spPr>
        <p:txBody>
          <a:bodyPr wrap="square" lIns="25400" tIns="25400" rIns="25400" bIns="25400" rtlCol="0" anchor="t">
            <a:normAutofit/>
          </a:bodyPr>
          <a:lstStyle/>
          <a:p>
            <a:pPr algn="l" indent="0" marL="0">
              <a:lnSpc>
                <a:spcPct val="113333"/>
              </a:lnSpc>
              <a:buNone/>
            </a:pPr>
            <a:r>
              <a:rPr lang="en-US" sz="2100" dirty="0">
                <a:solidFill>
                  <a:srgbClr val="4A473F"/>
                </a:solidFill>
                <a:latin typeface="YuGothic" pitchFamily="34" charset="0"/>
                <a:ea typeface="YuGothic" pitchFamily="34" charset="-122"/>
                <a:cs typeface="YuGothic" pitchFamily="34" charset="-120"/>
              </a:rPr>
              <a:t>主菜と副菜を必要な分だけ選べる</a:t>
            </a:r>
            <a:endParaRPr lang="en-US" sz="2100" dirty="0"/>
          </a:p>
        </p:txBody>
      </p:sp>
      <p:sp>
        <p:nvSpPr>
          <p:cNvPr id="28" name="Shape 26"/>
          <p:cNvSpPr/>
          <p:nvPr/>
        </p:nvSpPr>
        <p:spPr>
          <a:xfrm>
            <a:off x="10747028" y="5935861"/>
            <a:ext cx="28575" cy="1034355"/>
          </a:xfrm>
          <a:prstGeom prst="rect">
            <a:avLst/>
          </a:prstGeom>
          <a:solidFill>
            <a:srgbClr val="2F5D50"/>
          </a:solidFill>
          <a:ln/>
        </p:spPr>
      </p:sp>
      <p:sp>
        <p:nvSpPr>
          <p:cNvPr id="29" name="Text 27"/>
          <p:cNvSpPr/>
          <p:nvPr/>
        </p:nvSpPr>
        <p:spPr>
          <a:xfrm>
            <a:off x="11042303" y="5935861"/>
            <a:ext cx="6817742" cy="523875"/>
          </a:xfrm>
          <a:prstGeom prst="rect">
            <a:avLst/>
          </a:prstGeom>
          <a:noFill/>
          <a:ln/>
        </p:spPr>
        <p:txBody>
          <a:bodyPr wrap="none" lIns="25400" tIns="25400" rIns="25400" bIns="25400" rtlCol="0" anchor="t">
            <a:normAutofit/>
          </a:bodyPr>
          <a:lstStyle/>
          <a:p>
            <a:pPr algn="l" indent="0" marL="0">
              <a:buNone/>
            </a:pPr>
            <a:r>
              <a:rPr lang="en-US" sz="2550" dirty="0">
                <a:solidFill>
                  <a:srgbClr val="191B1A"/>
                </a:solidFill>
                <a:latin typeface="YuGothic" pitchFamily="34" charset="0"/>
                <a:ea typeface="YuGothic" pitchFamily="34" charset="-122"/>
                <a:cs typeface="YuGothic" pitchFamily="34" charset="-120"/>
              </a:rPr>
              <a:t>日替わりの献立</a:t>
            </a:r>
            <a:endParaRPr lang="en-US" sz="2550" dirty="0"/>
          </a:p>
        </p:txBody>
      </p:sp>
      <p:sp>
        <p:nvSpPr>
          <p:cNvPr id="30" name="Text 28"/>
          <p:cNvSpPr/>
          <p:nvPr/>
        </p:nvSpPr>
        <p:spPr>
          <a:xfrm>
            <a:off x="11042303" y="6516886"/>
            <a:ext cx="6383886" cy="491430"/>
          </a:xfrm>
          <a:prstGeom prst="rect">
            <a:avLst/>
          </a:prstGeom>
          <a:noFill/>
          <a:ln/>
        </p:spPr>
        <p:txBody>
          <a:bodyPr wrap="square" lIns="25400" tIns="25400" rIns="25400" bIns="25400" rtlCol="0" anchor="t">
            <a:normAutofit/>
          </a:bodyPr>
          <a:lstStyle/>
          <a:p>
            <a:pPr algn="l" indent="0" marL="0">
              <a:lnSpc>
                <a:spcPct val="113333"/>
              </a:lnSpc>
              <a:buNone/>
            </a:pPr>
            <a:r>
              <a:rPr lang="en-US" sz="2100" dirty="0">
                <a:solidFill>
                  <a:srgbClr val="4A473F"/>
                </a:solidFill>
                <a:latin typeface="YuGothic" pitchFamily="34" charset="0"/>
                <a:ea typeface="YuGothic" pitchFamily="34" charset="-122"/>
                <a:cs typeface="YuGothic" pitchFamily="34" charset="-120"/>
              </a:rPr>
              <a:t>続けて利用しても重ならない構成にする</a:t>
            </a:r>
            <a:endParaRPr lang="en-US" sz="2100" dirty="0"/>
          </a:p>
        </p:txBody>
      </p:sp>
      <p:sp>
        <p:nvSpPr>
          <p:cNvPr id="31" name="Text 29"/>
          <p:cNvSpPr/>
          <p:nvPr/>
        </p:nvSpPr>
        <p:spPr>
          <a:xfrm>
            <a:off x="1047750" y="8561115"/>
            <a:ext cx="14716125" cy="459060"/>
          </a:xfrm>
          <a:prstGeom prst="rect">
            <a:avLst/>
          </a:prstGeom>
          <a:noFill/>
          <a:ln/>
        </p:spPr>
        <p:txBody>
          <a:bodyPr wrap="square" lIns="25400" tIns="25400" rIns="25400" bIns="25400" rtlCol="0" anchor="t">
            <a:normAutofit/>
          </a:bodyPr>
          <a:lstStyle/>
          <a:p>
            <a:pPr algn="l" indent="0" marL="0">
              <a:lnSpc>
                <a:spcPct val="113333"/>
              </a:lnSpc>
              <a:buNone/>
            </a:pPr>
            <a:r>
              <a:rPr lang="en-US" sz="1950" dirty="0">
                <a:solidFill>
                  <a:srgbClr val="6E6A60"/>
                </a:solidFill>
                <a:latin typeface="YuGothic" pitchFamily="34" charset="0"/>
                <a:ea typeface="YuGothic" pitchFamily="34" charset="-122"/>
                <a:cs typeface="YuGothic" pitchFamily="34" charset="-120"/>
              </a:rPr>
              <a:t>平均客単価1,000円は販売構成から置いた計画値で、実績ではない。本資料に商品写真は掲載していない。</a:t>
            </a:r>
            <a:endParaRPr lang="en-US" sz="1950" dirty="0"/>
          </a:p>
        </p:txBody>
      </p:sp>
      <p:sp>
        <p:nvSpPr>
          <p:cNvPr id="32" name="Shape 30"/>
          <p:cNvSpPr/>
          <p:nvPr/>
        </p:nvSpPr>
        <p:spPr>
          <a:xfrm>
            <a:off x="1047750" y="8982075"/>
            <a:ext cx="16192500" cy="9525"/>
          </a:xfrm>
          <a:prstGeom prst="rect">
            <a:avLst/>
          </a:prstGeom>
          <a:solidFill>
            <a:srgbClr val="DDD7C9"/>
          </a:solidFill>
          <a:ln/>
        </p:spPr>
      </p:sp>
      <p:sp>
        <p:nvSpPr>
          <p:cNvPr id="33" name="Text 31"/>
          <p:cNvSpPr/>
          <p:nvPr/>
        </p:nvSpPr>
        <p:spPr>
          <a:xfrm>
            <a:off x="1047750" y="9258300"/>
            <a:ext cx="3661313" cy="381000"/>
          </a:xfrm>
          <a:prstGeom prst="rect">
            <a:avLst/>
          </a:prstGeom>
          <a:noFill/>
          <a:ln/>
        </p:spPr>
        <p:txBody>
          <a:bodyPr wrap="none" lIns="25400" tIns="25400" rIns="25400" bIns="25400" rtlCol="0" anchor="t">
            <a:normAutofit/>
          </a:bodyPr>
          <a:lstStyle/>
          <a:p>
            <a:pPr algn="l" indent="0" marL="0">
              <a:buNone/>
            </a:pPr>
            <a:r>
              <a:rPr lang="en-US" sz="1800" spc="72" kern="0" dirty="0">
                <a:solidFill>
                  <a:srgbClr val="6B6558"/>
                </a:solidFill>
                <a:latin typeface="YuGothic" pitchFamily="34" charset="0"/>
                <a:ea typeface="YuGothic" pitchFamily="34" charset="-122"/>
                <a:cs typeface="YuGothic" pitchFamily="34" charset="-120"/>
              </a:rPr>
              <a:t>架空事業の計画例／数値は仮定</a:t>
            </a:r>
            <a:endParaRPr lang="en-US" sz="1800" dirty="0"/>
          </a:p>
        </p:txBody>
      </p:sp>
      <p:sp>
        <p:nvSpPr>
          <p:cNvPr id="34" name="Text 32"/>
          <p:cNvSpPr/>
          <p:nvPr/>
        </p:nvSpPr>
        <p:spPr>
          <a:xfrm>
            <a:off x="15144750" y="9258300"/>
            <a:ext cx="2095500" cy="381000"/>
          </a:xfrm>
          <a:prstGeom prst="rect">
            <a:avLst/>
          </a:prstGeom>
          <a:noFill/>
          <a:ln/>
        </p:spPr>
        <p:txBody>
          <a:bodyPr wrap="none" lIns="25400" tIns="25400" rIns="25400" bIns="25400" rtlCol="0" anchor="t">
            <a:normAutofit/>
          </a:bodyPr>
          <a:lstStyle/>
          <a:p>
            <a:pPr algn="r" indent="0" marL="0">
              <a:buNone/>
            </a:pPr>
            <a:r>
              <a:rPr lang="en-US" sz="1800" spc="72" kern="0" dirty="0">
                <a:solidFill>
                  <a:srgbClr val="6B6558"/>
                </a:solidFill>
                <a:latin typeface="YuGothic" pitchFamily="34" charset="0"/>
                <a:ea typeface="YuGothic" pitchFamily="34" charset="-122"/>
                <a:cs typeface="YuGothic" pitchFamily="34" charset="-120"/>
              </a:rPr>
              <a:t>04 ／ 12</a:t>
            </a:r>
            <a:endParaRPr lang="en-US" sz="1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4F1E9"/>
        </a:solidFill>
      </p:bgPr>
    </p:bg>
    <p:spTree>
      <p:nvGrpSpPr>
        <p:cNvPr id="1" name=""/>
        <p:cNvGrpSpPr/>
        <p:nvPr/>
      </p:nvGrpSpPr>
      <p:grpSpPr>
        <a:xfrm>
          <a:off x="0" y="0"/>
          <a:ext cx="0" cy="0"/>
          <a:chOff x="0" y="0"/>
          <a:chExt cx="0" cy="0"/>
        </a:xfrm>
      </p:grpSpPr>
      <p:sp>
        <p:nvSpPr>
          <p:cNvPr id="2" name="Shape 0"/>
          <p:cNvSpPr/>
          <p:nvPr/>
        </p:nvSpPr>
        <p:spPr>
          <a:xfrm>
            <a:off x="1047750" y="838200"/>
            <a:ext cx="685800" cy="28575"/>
          </a:xfrm>
          <a:prstGeom prst="rect">
            <a:avLst/>
          </a:prstGeom>
          <a:solidFill>
            <a:srgbClr val="2F5D50"/>
          </a:solidFill>
          <a:ln/>
        </p:spPr>
      </p:sp>
      <p:sp>
        <p:nvSpPr>
          <p:cNvPr id="3" name="Text 1"/>
          <p:cNvSpPr/>
          <p:nvPr/>
        </p:nvSpPr>
        <p:spPr>
          <a:xfrm>
            <a:off x="1047750" y="1057275"/>
            <a:ext cx="17811750" cy="952500"/>
          </a:xfrm>
          <a:prstGeom prst="rect">
            <a:avLst/>
          </a:prstGeom>
          <a:noFill/>
          <a:ln/>
        </p:spPr>
        <p:txBody>
          <a:bodyPr wrap="square" lIns="25400" tIns="25400" rIns="25400" bIns="25400" rtlCol="0" anchor="t">
            <a:normAutofit/>
          </a:bodyPr>
          <a:lstStyle/>
          <a:p>
            <a:pPr algn="l" indent="0" marL="0">
              <a:buNone/>
            </a:pPr>
            <a:r>
              <a:rPr lang="en-US" sz="4800" spc="192" kern="0" dirty="0">
                <a:solidFill>
                  <a:srgbClr val="191B1A"/>
                </a:solidFill>
                <a:latin typeface="YuMincho" pitchFamily="34" charset="0"/>
                <a:ea typeface="YuMincho" pitchFamily="34" charset="-122"/>
                <a:cs typeface="YuMincho" pitchFamily="34" charset="-120"/>
              </a:rPr>
              <a:t>販売・運営計画</a:t>
            </a:r>
            <a:endParaRPr lang="en-US" sz="4800" dirty="0"/>
          </a:p>
        </p:txBody>
      </p:sp>
      <p:sp>
        <p:nvSpPr>
          <p:cNvPr id="4" name="Text 2"/>
          <p:cNvSpPr/>
          <p:nvPr/>
        </p:nvSpPr>
        <p:spPr>
          <a:xfrm>
            <a:off x="1047750" y="2428875"/>
            <a:ext cx="8402955" cy="466725"/>
          </a:xfrm>
          <a:prstGeom prst="rect">
            <a:avLst/>
          </a:prstGeom>
          <a:noFill/>
          <a:ln/>
        </p:spPr>
        <p:txBody>
          <a:bodyPr wrap="square" lIns="25400" tIns="25400" rIns="25400" bIns="25400" rtlCol="0" anchor="t">
            <a:normAutofit/>
          </a:bodyPr>
          <a:lstStyle/>
          <a:p>
            <a:pPr algn="l" indent="0" marL="0">
              <a:buNone/>
            </a:pPr>
            <a:r>
              <a:rPr lang="en-US" sz="2250" spc="315" kern="0" dirty="0">
                <a:solidFill>
                  <a:srgbClr val="2F5D50"/>
                </a:solidFill>
                <a:latin typeface="YuGothic" pitchFamily="34" charset="0"/>
                <a:ea typeface="YuGothic" pitchFamily="34" charset="-122"/>
                <a:cs typeface="YuGothic" pitchFamily="34" charset="-120"/>
              </a:rPr>
              <a:t>安定時の客数構成</a:t>
            </a:r>
            <a:endParaRPr lang="en-US" sz="2250" dirty="0"/>
          </a:p>
        </p:txBody>
      </p:sp>
      <p:sp>
        <p:nvSpPr>
          <p:cNvPr id="5" name="Text 3"/>
          <p:cNvSpPr/>
          <p:nvPr/>
        </p:nvSpPr>
        <p:spPr>
          <a:xfrm>
            <a:off x="1047750" y="3105150"/>
            <a:ext cx="1383030" cy="876300"/>
          </a:xfrm>
          <a:prstGeom prst="rect">
            <a:avLst/>
          </a:prstGeom>
          <a:noFill/>
          <a:ln/>
        </p:spPr>
        <p:txBody>
          <a:bodyPr wrap="none" lIns="25400" tIns="25400" rIns="25400" bIns="25400" rtlCol="0" anchor="t">
            <a:normAutofit/>
          </a:bodyPr>
          <a:lstStyle/>
          <a:p>
            <a:pPr algn="l" indent="0" marL="0">
              <a:lnSpc>
                <a:spcPct val="66667"/>
              </a:lnSpc>
              <a:buNone/>
            </a:pPr>
            <a:r>
              <a:rPr lang="en-US" sz="6600" dirty="0">
                <a:solidFill>
                  <a:srgbClr val="191B1A"/>
                </a:solidFill>
                <a:latin typeface="YuMincho" pitchFamily="34" charset="0"/>
                <a:ea typeface="YuMincho" pitchFamily="34" charset="-122"/>
                <a:cs typeface="YuMincho" pitchFamily="34" charset="-120"/>
              </a:rPr>
              <a:t>100</a:t>
            </a:r>
            <a:endParaRPr lang="en-US" sz="6600" dirty="0"/>
          </a:p>
        </p:txBody>
      </p:sp>
      <p:sp>
        <p:nvSpPr>
          <p:cNvPr id="6" name="Text 4"/>
          <p:cNvSpPr/>
          <p:nvPr/>
        </p:nvSpPr>
        <p:spPr>
          <a:xfrm>
            <a:off x="2438400" y="3457575"/>
            <a:ext cx="1104900" cy="552450"/>
          </a:xfrm>
          <a:prstGeom prst="rect">
            <a:avLst/>
          </a:prstGeom>
          <a:noFill/>
          <a:ln/>
        </p:spPr>
        <p:txBody>
          <a:bodyPr wrap="none" lIns="25400" tIns="25400" rIns="25400" bIns="25400" rtlCol="0" anchor="t">
            <a:normAutofit/>
          </a:bodyPr>
          <a:lstStyle/>
          <a:p>
            <a:pPr algn="l" indent="0" marL="0">
              <a:buNone/>
            </a:pPr>
            <a:r>
              <a:rPr lang="en-US" sz="2700" dirty="0">
                <a:solidFill>
                  <a:srgbClr val="3D3A33"/>
                </a:solidFill>
                <a:latin typeface="YuGothic" pitchFamily="34" charset="0"/>
                <a:ea typeface="YuGothic" pitchFamily="34" charset="-122"/>
                <a:cs typeface="YuGothic" pitchFamily="34" charset="-120"/>
              </a:rPr>
              <a:t>客／日</a:t>
            </a:r>
            <a:endParaRPr lang="en-US" sz="2700" dirty="0"/>
          </a:p>
        </p:txBody>
      </p:sp>
      <p:sp>
        <p:nvSpPr>
          <p:cNvPr id="7" name="Text 5"/>
          <p:cNvSpPr/>
          <p:nvPr/>
        </p:nvSpPr>
        <p:spPr>
          <a:xfrm>
            <a:off x="3752850" y="3519488"/>
            <a:ext cx="1606250" cy="466725"/>
          </a:xfrm>
          <a:prstGeom prst="rect">
            <a:avLst/>
          </a:prstGeom>
          <a:noFill/>
          <a:ln/>
        </p:spPr>
        <p:txBody>
          <a:bodyPr wrap="none" lIns="25400" tIns="25400" rIns="25400" bIns="25400" rtlCol="0" anchor="t">
            <a:normAutofit/>
          </a:bodyPr>
          <a:lstStyle/>
          <a:p>
            <a:pPr algn="l" indent="0" marL="0">
              <a:buNone/>
            </a:pPr>
            <a:r>
              <a:rPr lang="en-US" sz="2250" dirty="0">
                <a:solidFill>
                  <a:srgbClr val="6E6A60"/>
                </a:solidFill>
                <a:latin typeface="YuGothic" pitchFamily="34" charset="0"/>
                <a:ea typeface="YuGothic" pitchFamily="34" charset="-122"/>
                <a:cs typeface="YuGothic" pitchFamily="34" charset="-120"/>
              </a:rPr>
              <a:t>月25営業日</a:t>
            </a:r>
            <a:endParaRPr lang="en-US" sz="2250" dirty="0"/>
          </a:p>
        </p:txBody>
      </p:sp>
      <p:sp>
        <p:nvSpPr>
          <p:cNvPr id="8" name="Shape 6"/>
          <p:cNvSpPr/>
          <p:nvPr/>
        </p:nvSpPr>
        <p:spPr>
          <a:xfrm>
            <a:off x="1047750" y="4219575"/>
            <a:ext cx="7658100" cy="552450"/>
          </a:xfrm>
          <a:prstGeom prst="rect">
            <a:avLst/>
          </a:prstGeom>
          <a:ln w="9525">
            <a:solidFill>
              <a:srgbClr val="191B1A"/>
            </a:solidFill>
            <a:prstDash val="solid"/>
          </a:ln>
        </p:spPr>
      </p:sp>
      <p:sp>
        <p:nvSpPr>
          <p:cNvPr id="9" name="Shape 7"/>
          <p:cNvSpPr/>
          <p:nvPr/>
        </p:nvSpPr>
        <p:spPr>
          <a:xfrm>
            <a:off x="1057275" y="4229100"/>
            <a:ext cx="3055590" cy="533400"/>
          </a:xfrm>
          <a:prstGeom prst="rect">
            <a:avLst/>
          </a:prstGeom>
          <a:solidFill>
            <a:srgbClr val="CBD6CC"/>
          </a:solidFill>
          <a:ln/>
        </p:spPr>
      </p:sp>
      <p:sp>
        <p:nvSpPr>
          <p:cNvPr id="10" name="Text 8"/>
          <p:cNvSpPr/>
          <p:nvPr/>
        </p:nvSpPr>
        <p:spPr>
          <a:xfrm>
            <a:off x="1011441" y="4229100"/>
            <a:ext cx="3147258" cy="571500"/>
          </a:xfrm>
          <a:prstGeom prst="rect">
            <a:avLst/>
          </a:prstGeom>
          <a:noFill/>
          <a:ln/>
        </p:spPr>
        <p:txBody>
          <a:bodyPr wrap="square" lIns="25400" tIns="25400" rIns="25400" bIns="25400" rtlCol="0" anchor="ctr">
            <a:normAutofit/>
          </a:bodyPr>
          <a:lstStyle/>
          <a:p>
            <a:pPr algn="ctr" indent="0" marL="0">
              <a:buNone/>
            </a:pPr>
            <a:r>
              <a:rPr lang="en-US" sz="1950" dirty="0">
                <a:solidFill>
                  <a:srgbClr val="1B231F"/>
                </a:solidFill>
                <a:latin typeface="YuGothic" pitchFamily="34" charset="0"/>
                <a:ea typeface="YuGothic" pitchFamily="34" charset="-122"/>
                <a:cs typeface="YuGothic" pitchFamily="34" charset="-120"/>
              </a:rPr>
              <a:t>昼 40</a:t>
            </a:r>
            <a:endParaRPr lang="en-US" sz="1950" dirty="0"/>
          </a:p>
        </p:txBody>
      </p:sp>
      <p:sp>
        <p:nvSpPr>
          <p:cNvPr id="11" name="Shape 9"/>
          <p:cNvSpPr/>
          <p:nvPr/>
        </p:nvSpPr>
        <p:spPr>
          <a:xfrm>
            <a:off x="4112865" y="4229100"/>
            <a:ext cx="4583460" cy="533400"/>
          </a:xfrm>
          <a:prstGeom prst="rect">
            <a:avLst/>
          </a:prstGeom>
          <a:solidFill>
            <a:srgbClr val="2F5D50"/>
          </a:solidFill>
          <a:ln/>
        </p:spPr>
      </p:sp>
      <p:sp>
        <p:nvSpPr>
          <p:cNvPr id="12" name="Text 10"/>
          <p:cNvSpPr/>
          <p:nvPr/>
        </p:nvSpPr>
        <p:spPr>
          <a:xfrm>
            <a:off x="4044113" y="4229100"/>
            <a:ext cx="4720964" cy="571500"/>
          </a:xfrm>
          <a:prstGeom prst="rect">
            <a:avLst/>
          </a:prstGeom>
          <a:noFill/>
          <a:ln/>
        </p:spPr>
        <p:txBody>
          <a:bodyPr wrap="square" lIns="25400" tIns="25400" rIns="25400" bIns="25400" rtlCol="0" anchor="ctr">
            <a:normAutofit/>
          </a:bodyPr>
          <a:lstStyle/>
          <a:p>
            <a:pPr algn="ctr" indent="0" marL="0">
              <a:buNone/>
            </a:pPr>
            <a:r>
              <a:rPr lang="en-US" sz="1950" dirty="0">
                <a:solidFill>
                  <a:srgbClr val="F4F1E9"/>
                </a:solidFill>
                <a:latin typeface="YuGothic" pitchFamily="34" charset="0"/>
                <a:ea typeface="YuGothic" pitchFamily="34" charset="-122"/>
                <a:cs typeface="YuGothic" pitchFamily="34" charset="-120"/>
              </a:rPr>
              <a:t>夕方 60</a:t>
            </a:r>
            <a:endParaRPr lang="en-US" sz="1950" dirty="0"/>
          </a:p>
        </p:txBody>
      </p:sp>
      <p:sp>
        <p:nvSpPr>
          <p:cNvPr id="13" name="Text 11"/>
          <p:cNvSpPr/>
          <p:nvPr/>
        </p:nvSpPr>
        <p:spPr>
          <a:xfrm>
            <a:off x="9601200" y="2428875"/>
            <a:ext cx="8402955" cy="466725"/>
          </a:xfrm>
          <a:prstGeom prst="rect">
            <a:avLst/>
          </a:prstGeom>
          <a:noFill/>
          <a:ln/>
        </p:spPr>
        <p:txBody>
          <a:bodyPr wrap="square" lIns="25400" tIns="25400" rIns="25400" bIns="25400" rtlCol="0" anchor="t">
            <a:normAutofit/>
          </a:bodyPr>
          <a:lstStyle/>
          <a:p>
            <a:pPr algn="l" indent="0" marL="0">
              <a:buNone/>
            </a:pPr>
            <a:r>
              <a:rPr lang="en-US" sz="2250" spc="315" kern="0" dirty="0">
                <a:solidFill>
                  <a:srgbClr val="2F5D50"/>
                </a:solidFill>
                <a:latin typeface="YuGothic" pitchFamily="34" charset="0"/>
                <a:ea typeface="YuGothic" pitchFamily="34" charset="-122"/>
                <a:cs typeface="YuGothic" pitchFamily="34" charset="-120"/>
              </a:rPr>
              <a:t>運営体制と立ち上がり</a:t>
            </a:r>
            <a:endParaRPr lang="en-US" sz="2250" dirty="0"/>
          </a:p>
        </p:txBody>
      </p:sp>
      <p:sp>
        <p:nvSpPr>
          <p:cNvPr id="14" name="Text 12"/>
          <p:cNvSpPr/>
          <p:nvPr/>
        </p:nvSpPr>
        <p:spPr>
          <a:xfrm>
            <a:off x="9601200" y="3105150"/>
            <a:ext cx="7868221" cy="556245"/>
          </a:xfrm>
          <a:prstGeom prst="rect">
            <a:avLst/>
          </a:prstGeom>
          <a:noFill/>
          <a:ln/>
        </p:spPr>
        <p:txBody>
          <a:bodyPr wrap="square" lIns="25400" tIns="25400" rIns="25400" bIns="25400" rtlCol="0" anchor="t">
            <a:normAutofit/>
          </a:bodyPr>
          <a:lstStyle/>
          <a:p>
            <a:pPr algn="l" indent="0" marL="0">
              <a:lnSpc>
                <a:spcPct val="113333"/>
              </a:lnSpc>
              <a:buNone/>
            </a:pPr>
            <a:r>
              <a:rPr lang="en-US" sz="2400" dirty="0">
                <a:solidFill>
                  <a:srgbClr val="191B1A"/>
                </a:solidFill>
                <a:latin typeface="YuGothic" pitchFamily="34" charset="0"/>
                <a:ea typeface="YuGothic" pitchFamily="34" charset="-122"/>
                <a:cs typeface="YuGothic" pitchFamily="34" charset="-120"/>
              </a:rPr>
              <a:t>代表と時間帯別のパートによる運営を想定。</a:t>
            </a:r>
            <a:endParaRPr lang="en-US" sz="2400" dirty="0"/>
          </a:p>
        </p:txBody>
      </p:sp>
      <p:sp>
        <p:nvSpPr>
          <p:cNvPr id="15" name="Shape 13"/>
          <p:cNvSpPr/>
          <p:nvPr/>
        </p:nvSpPr>
        <p:spPr>
          <a:xfrm>
            <a:off x="9601200" y="3870945"/>
            <a:ext cx="7639050" cy="9525"/>
          </a:xfrm>
          <a:prstGeom prst="rect">
            <a:avLst/>
          </a:prstGeom>
          <a:solidFill>
            <a:srgbClr val="D8D2C4"/>
          </a:solidFill>
          <a:ln/>
        </p:spPr>
      </p:sp>
      <p:sp>
        <p:nvSpPr>
          <p:cNvPr id="16" name="Text 14"/>
          <p:cNvSpPr/>
          <p:nvPr/>
        </p:nvSpPr>
        <p:spPr>
          <a:xfrm>
            <a:off x="9601200" y="4109070"/>
            <a:ext cx="990600" cy="723900"/>
          </a:xfrm>
          <a:prstGeom prst="rect">
            <a:avLst/>
          </a:prstGeom>
          <a:noFill/>
          <a:ln/>
        </p:spPr>
        <p:txBody>
          <a:bodyPr wrap="none" lIns="25400" tIns="25400" rIns="25400" bIns="25400" rtlCol="0" anchor="t">
            <a:normAutofit/>
          </a:bodyPr>
          <a:lstStyle/>
          <a:p>
            <a:pPr algn="l" indent="0" marL="0">
              <a:buNone/>
            </a:pPr>
            <a:r>
              <a:rPr lang="en-US" sz="3600" dirty="0">
                <a:solidFill>
                  <a:srgbClr val="191B1A"/>
                </a:solidFill>
                <a:latin typeface="YuMincho" pitchFamily="34" charset="0"/>
                <a:ea typeface="YuMincho" pitchFamily="34" charset="-122"/>
                <a:cs typeface="YuMincho" pitchFamily="34" charset="-120"/>
              </a:rPr>
              <a:t>80客</a:t>
            </a:r>
            <a:endParaRPr lang="en-US" sz="3600" dirty="0"/>
          </a:p>
        </p:txBody>
      </p:sp>
      <p:sp>
        <p:nvSpPr>
          <p:cNvPr id="17" name="Text 15"/>
          <p:cNvSpPr/>
          <p:nvPr/>
        </p:nvSpPr>
        <p:spPr>
          <a:xfrm>
            <a:off x="10744200" y="4299570"/>
            <a:ext cx="1571625" cy="466725"/>
          </a:xfrm>
          <a:prstGeom prst="rect">
            <a:avLst/>
          </a:prstGeom>
          <a:noFill/>
          <a:ln/>
        </p:spPr>
        <p:txBody>
          <a:bodyPr wrap="none" lIns="25400" tIns="25400" rIns="25400" bIns="25400" rtlCol="0" anchor="t">
            <a:normAutofit/>
          </a:bodyPr>
          <a:lstStyle/>
          <a:p>
            <a:pPr algn="l" indent="0" marL="0">
              <a:buNone/>
            </a:pPr>
            <a:r>
              <a:rPr lang="en-US" sz="2250" dirty="0">
                <a:solidFill>
                  <a:srgbClr val="6E6A60"/>
                </a:solidFill>
                <a:latin typeface="YuGothic" pitchFamily="34" charset="0"/>
                <a:ea typeface="YuGothic" pitchFamily="34" charset="-122"/>
                <a:cs typeface="YuGothic" pitchFamily="34" charset="-120"/>
              </a:rPr>
              <a:t>開業時／日</a:t>
            </a:r>
            <a:endParaRPr lang="en-US" sz="2250" dirty="0"/>
          </a:p>
        </p:txBody>
      </p:sp>
      <p:sp>
        <p:nvSpPr>
          <p:cNvPr id="18" name="Text 16"/>
          <p:cNvSpPr/>
          <p:nvPr/>
        </p:nvSpPr>
        <p:spPr>
          <a:xfrm>
            <a:off x="12401550" y="4237658"/>
            <a:ext cx="419100" cy="552450"/>
          </a:xfrm>
          <a:prstGeom prst="rect">
            <a:avLst/>
          </a:prstGeom>
          <a:noFill/>
          <a:ln/>
        </p:spPr>
        <p:txBody>
          <a:bodyPr wrap="none" lIns="25400" tIns="25400" rIns="25400" bIns="25400" rtlCol="0" anchor="t">
            <a:normAutofit/>
          </a:bodyPr>
          <a:lstStyle/>
          <a:p>
            <a:pPr algn="l" indent="0" marL="0">
              <a:buNone/>
            </a:pPr>
            <a:r>
              <a:rPr lang="en-US" sz="2700" dirty="0">
                <a:solidFill>
                  <a:srgbClr val="A9A093"/>
                </a:solidFill>
                <a:latin typeface="YuGothic" pitchFamily="34" charset="0"/>
                <a:ea typeface="YuGothic" pitchFamily="34" charset="-122"/>
                <a:cs typeface="YuGothic" pitchFamily="34" charset="-120"/>
              </a:rPr>
              <a:t>→</a:t>
            </a:r>
            <a:endParaRPr lang="en-US" sz="2700" dirty="0"/>
          </a:p>
        </p:txBody>
      </p:sp>
      <p:sp>
        <p:nvSpPr>
          <p:cNvPr id="19" name="Text 17"/>
          <p:cNvSpPr/>
          <p:nvPr/>
        </p:nvSpPr>
        <p:spPr>
          <a:xfrm>
            <a:off x="12973050" y="4109070"/>
            <a:ext cx="1219200" cy="723900"/>
          </a:xfrm>
          <a:prstGeom prst="rect">
            <a:avLst/>
          </a:prstGeom>
          <a:noFill/>
          <a:ln/>
        </p:spPr>
        <p:txBody>
          <a:bodyPr wrap="none" lIns="25400" tIns="25400" rIns="25400" bIns="25400" rtlCol="0" anchor="t">
            <a:normAutofit/>
          </a:bodyPr>
          <a:lstStyle/>
          <a:p>
            <a:pPr algn="l" indent="0" marL="0">
              <a:buNone/>
            </a:pPr>
            <a:r>
              <a:rPr lang="en-US" sz="3600" dirty="0">
                <a:solidFill>
                  <a:srgbClr val="2F5D50"/>
                </a:solidFill>
                <a:latin typeface="YuMincho" pitchFamily="34" charset="0"/>
                <a:ea typeface="YuMincho" pitchFamily="34" charset="-122"/>
                <a:cs typeface="YuMincho" pitchFamily="34" charset="-120"/>
              </a:rPr>
              <a:t>100客</a:t>
            </a:r>
            <a:endParaRPr lang="en-US" sz="3600" dirty="0"/>
          </a:p>
        </p:txBody>
      </p:sp>
      <p:sp>
        <p:nvSpPr>
          <p:cNvPr id="20" name="Text 18"/>
          <p:cNvSpPr/>
          <p:nvPr/>
        </p:nvSpPr>
        <p:spPr>
          <a:xfrm>
            <a:off x="14344650" y="4299570"/>
            <a:ext cx="1571625" cy="466725"/>
          </a:xfrm>
          <a:prstGeom prst="rect">
            <a:avLst/>
          </a:prstGeom>
          <a:noFill/>
          <a:ln/>
        </p:spPr>
        <p:txBody>
          <a:bodyPr wrap="none" lIns="25400" tIns="25400" rIns="25400" bIns="25400" rtlCol="0" anchor="t">
            <a:normAutofit/>
          </a:bodyPr>
          <a:lstStyle/>
          <a:p>
            <a:pPr algn="l" indent="0" marL="0">
              <a:buNone/>
            </a:pPr>
            <a:r>
              <a:rPr lang="en-US" sz="2250" dirty="0">
                <a:solidFill>
                  <a:srgbClr val="6E6A60"/>
                </a:solidFill>
                <a:latin typeface="YuGothic" pitchFamily="34" charset="0"/>
                <a:ea typeface="YuGothic" pitchFamily="34" charset="-122"/>
                <a:cs typeface="YuGothic" pitchFamily="34" charset="-120"/>
              </a:rPr>
              <a:t>安定時／日</a:t>
            </a:r>
            <a:endParaRPr lang="en-US" sz="2250" dirty="0"/>
          </a:p>
        </p:txBody>
      </p:sp>
      <p:sp>
        <p:nvSpPr>
          <p:cNvPr id="21" name="Text 19"/>
          <p:cNvSpPr/>
          <p:nvPr/>
        </p:nvSpPr>
        <p:spPr>
          <a:xfrm>
            <a:off x="9601200" y="5042520"/>
            <a:ext cx="7868221" cy="491430"/>
          </a:xfrm>
          <a:prstGeom prst="rect">
            <a:avLst/>
          </a:prstGeom>
          <a:noFill/>
          <a:ln/>
        </p:spPr>
        <p:txBody>
          <a:bodyPr wrap="square" lIns="25400" tIns="25400" rIns="25400" bIns="25400" rtlCol="0" anchor="t">
            <a:normAutofit/>
          </a:bodyPr>
          <a:lstStyle/>
          <a:p>
            <a:pPr algn="l" indent="0" marL="0">
              <a:lnSpc>
                <a:spcPct val="113333"/>
              </a:lnSpc>
              <a:buNone/>
            </a:pPr>
            <a:r>
              <a:rPr lang="en-US" sz="2100" dirty="0">
                <a:solidFill>
                  <a:srgbClr val="4A473F"/>
                </a:solidFill>
                <a:latin typeface="YuGothic" pitchFamily="34" charset="0"/>
                <a:ea typeface="YuGothic" pitchFamily="34" charset="-122"/>
                <a:cs typeface="YuGothic" pitchFamily="34" charset="-120"/>
              </a:rPr>
              <a:t>試験販売と再来店施策を検証しながら引き上げる。</a:t>
            </a:r>
            <a:endParaRPr lang="en-US" sz="2100" dirty="0"/>
          </a:p>
        </p:txBody>
      </p:sp>
      <p:sp>
        <p:nvSpPr>
          <p:cNvPr id="22" name="Shape 20"/>
          <p:cNvSpPr/>
          <p:nvPr/>
        </p:nvSpPr>
        <p:spPr>
          <a:xfrm>
            <a:off x="1047750" y="5991151"/>
            <a:ext cx="16192500" cy="19050"/>
          </a:xfrm>
          <a:prstGeom prst="rect">
            <a:avLst/>
          </a:prstGeom>
          <a:solidFill>
            <a:srgbClr val="191B1A"/>
          </a:solidFill>
          <a:ln/>
        </p:spPr>
      </p:sp>
      <p:sp>
        <p:nvSpPr>
          <p:cNvPr id="23" name="Text 21"/>
          <p:cNvSpPr/>
          <p:nvPr/>
        </p:nvSpPr>
        <p:spPr>
          <a:xfrm>
            <a:off x="1047750" y="6315001"/>
            <a:ext cx="17811750" cy="466725"/>
          </a:xfrm>
          <a:prstGeom prst="rect">
            <a:avLst/>
          </a:prstGeom>
          <a:noFill/>
          <a:ln/>
        </p:spPr>
        <p:txBody>
          <a:bodyPr wrap="square" lIns="25400" tIns="25400" rIns="25400" bIns="25400" rtlCol="0" anchor="t">
            <a:normAutofit/>
          </a:bodyPr>
          <a:lstStyle/>
          <a:p>
            <a:pPr algn="l" indent="0" marL="0">
              <a:buNone/>
            </a:pPr>
            <a:r>
              <a:rPr lang="en-US" sz="2250" spc="315" kern="0" dirty="0">
                <a:solidFill>
                  <a:srgbClr val="2F5D50"/>
                </a:solidFill>
                <a:latin typeface="YuGothic" pitchFamily="34" charset="0"/>
                <a:ea typeface="YuGothic" pitchFamily="34" charset="-122"/>
                <a:cs typeface="YuGothic" pitchFamily="34" charset="-120"/>
              </a:rPr>
              <a:t>開業準備の進め方</a:t>
            </a:r>
            <a:endParaRPr lang="en-US" sz="2250" dirty="0"/>
          </a:p>
        </p:txBody>
      </p:sp>
      <p:sp>
        <p:nvSpPr>
          <p:cNvPr id="24" name="Text 22"/>
          <p:cNvSpPr/>
          <p:nvPr/>
        </p:nvSpPr>
        <p:spPr>
          <a:xfrm>
            <a:off x="1047750" y="6972226"/>
            <a:ext cx="419100" cy="552450"/>
          </a:xfrm>
          <a:prstGeom prst="rect">
            <a:avLst/>
          </a:prstGeom>
          <a:noFill/>
          <a:ln/>
        </p:spPr>
        <p:txBody>
          <a:bodyPr wrap="none" lIns="25400" tIns="25400" rIns="25400" bIns="25400" rtlCol="0" anchor="t">
            <a:normAutofit/>
          </a:bodyPr>
          <a:lstStyle/>
          <a:p>
            <a:pPr algn="l" indent="0" marL="0">
              <a:buNone/>
            </a:pPr>
            <a:r>
              <a:rPr lang="en-US" sz="2700" dirty="0">
                <a:solidFill>
                  <a:srgbClr val="A9A093"/>
                </a:solidFill>
                <a:latin typeface="YuMincho" pitchFamily="34" charset="0"/>
                <a:ea typeface="YuMincho" pitchFamily="34" charset="-122"/>
                <a:cs typeface="YuMincho" pitchFamily="34" charset="-120"/>
              </a:rPr>
              <a:t>01</a:t>
            </a:r>
            <a:endParaRPr lang="en-US" sz="2700" dirty="0"/>
          </a:p>
        </p:txBody>
      </p:sp>
      <p:sp>
        <p:nvSpPr>
          <p:cNvPr id="25" name="Text 23"/>
          <p:cNvSpPr/>
          <p:nvPr/>
        </p:nvSpPr>
        <p:spPr>
          <a:xfrm>
            <a:off x="1581150" y="7019851"/>
            <a:ext cx="3531870" cy="495300"/>
          </a:xfrm>
          <a:prstGeom prst="rect">
            <a:avLst/>
          </a:prstGeom>
          <a:noFill/>
          <a:ln/>
        </p:spPr>
        <p:txBody>
          <a:bodyPr wrap="none" lIns="25400" tIns="25400" rIns="25400" bIns="25400" rtlCol="0" anchor="t">
            <a:normAutofit/>
          </a:bodyPr>
          <a:lstStyle/>
          <a:p>
            <a:pPr algn="l" indent="0" marL="0">
              <a:lnSpc>
                <a:spcPct val="106667"/>
              </a:lnSpc>
              <a:buNone/>
            </a:pPr>
            <a:r>
              <a:rPr lang="en-US" sz="2250" dirty="0">
                <a:solidFill>
                  <a:srgbClr val="191B1A"/>
                </a:solidFill>
                <a:latin typeface="YuGothic" pitchFamily="34" charset="0"/>
                <a:ea typeface="YuGothic" pitchFamily="34" charset="-122"/>
                <a:cs typeface="YuGothic" pitchFamily="34" charset="-120"/>
              </a:rPr>
              <a:t>物件・許認可等の要件確認</a:t>
            </a:r>
            <a:endParaRPr lang="en-US" sz="2250" dirty="0"/>
          </a:p>
        </p:txBody>
      </p:sp>
      <p:sp>
        <p:nvSpPr>
          <p:cNvPr id="26" name="Text 24"/>
          <p:cNvSpPr/>
          <p:nvPr/>
        </p:nvSpPr>
        <p:spPr>
          <a:xfrm>
            <a:off x="6623000" y="6972226"/>
            <a:ext cx="419100" cy="552450"/>
          </a:xfrm>
          <a:prstGeom prst="rect">
            <a:avLst/>
          </a:prstGeom>
          <a:noFill/>
          <a:ln/>
        </p:spPr>
        <p:txBody>
          <a:bodyPr wrap="none" lIns="25400" tIns="25400" rIns="25400" bIns="25400" rtlCol="0" anchor="t">
            <a:normAutofit/>
          </a:bodyPr>
          <a:lstStyle/>
          <a:p>
            <a:pPr algn="l" indent="0" marL="0">
              <a:buNone/>
            </a:pPr>
            <a:r>
              <a:rPr lang="en-US" sz="2700" dirty="0">
                <a:solidFill>
                  <a:srgbClr val="A9A093"/>
                </a:solidFill>
                <a:latin typeface="YuMincho" pitchFamily="34" charset="0"/>
                <a:ea typeface="YuMincho" pitchFamily="34" charset="-122"/>
                <a:cs typeface="YuMincho" pitchFamily="34" charset="-120"/>
              </a:rPr>
              <a:t>02</a:t>
            </a:r>
            <a:endParaRPr lang="en-US" sz="2700" dirty="0"/>
          </a:p>
        </p:txBody>
      </p:sp>
      <p:sp>
        <p:nvSpPr>
          <p:cNvPr id="27" name="Text 25"/>
          <p:cNvSpPr/>
          <p:nvPr/>
        </p:nvSpPr>
        <p:spPr>
          <a:xfrm>
            <a:off x="7156400" y="7019851"/>
            <a:ext cx="2943225" cy="495300"/>
          </a:xfrm>
          <a:prstGeom prst="rect">
            <a:avLst/>
          </a:prstGeom>
          <a:noFill/>
          <a:ln/>
        </p:spPr>
        <p:txBody>
          <a:bodyPr wrap="none" lIns="25400" tIns="25400" rIns="25400" bIns="25400" rtlCol="0" anchor="t">
            <a:normAutofit/>
          </a:bodyPr>
          <a:lstStyle/>
          <a:p>
            <a:pPr algn="l" indent="0" marL="0">
              <a:lnSpc>
                <a:spcPct val="106667"/>
              </a:lnSpc>
              <a:buNone/>
            </a:pPr>
            <a:r>
              <a:rPr lang="en-US" sz="2250" dirty="0">
                <a:solidFill>
                  <a:srgbClr val="191B1A"/>
                </a:solidFill>
                <a:latin typeface="YuGothic" pitchFamily="34" charset="0"/>
                <a:ea typeface="YuGothic" pitchFamily="34" charset="-122"/>
                <a:cs typeface="YuGothic" pitchFamily="34" charset="-120"/>
              </a:rPr>
              <a:t>設備・内装の見積取得</a:t>
            </a:r>
            <a:endParaRPr lang="en-US" sz="2250" dirty="0"/>
          </a:p>
        </p:txBody>
      </p:sp>
      <p:sp>
        <p:nvSpPr>
          <p:cNvPr id="28" name="Text 26"/>
          <p:cNvSpPr/>
          <p:nvPr/>
        </p:nvSpPr>
        <p:spPr>
          <a:xfrm>
            <a:off x="12198325" y="6972226"/>
            <a:ext cx="419100" cy="552450"/>
          </a:xfrm>
          <a:prstGeom prst="rect">
            <a:avLst/>
          </a:prstGeom>
          <a:noFill/>
          <a:ln/>
        </p:spPr>
        <p:txBody>
          <a:bodyPr wrap="none" lIns="25400" tIns="25400" rIns="25400" bIns="25400" rtlCol="0" anchor="t">
            <a:normAutofit/>
          </a:bodyPr>
          <a:lstStyle/>
          <a:p>
            <a:pPr algn="l" indent="0" marL="0">
              <a:buNone/>
            </a:pPr>
            <a:r>
              <a:rPr lang="en-US" sz="2700" dirty="0">
                <a:solidFill>
                  <a:srgbClr val="A9A093"/>
                </a:solidFill>
                <a:latin typeface="YuMincho" pitchFamily="34" charset="0"/>
                <a:ea typeface="YuMincho" pitchFamily="34" charset="-122"/>
                <a:cs typeface="YuMincho" pitchFamily="34" charset="-120"/>
              </a:rPr>
              <a:t>03</a:t>
            </a:r>
            <a:endParaRPr lang="en-US" sz="2700" dirty="0"/>
          </a:p>
        </p:txBody>
      </p:sp>
      <p:sp>
        <p:nvSpPr>
          <p:cNvPr id="29" name="Text 27"/>
          <p:cNvSpPr/>
          <p:nvPr/>
        </p:nvSpPr>
        <p:spPr>
          <a:xfrm>
            <a:off x="12731725" y="7019851"/>
            <a:ext cx="1504950" cy="495300"/>
          </a:xfrm>
          <a:prstGeom prst="rect">
            <a:avLst/>
          </a:prstGeom>
          <a:noFill/>
          <a:ln/>
        </p:spPr>
        <p:txBody>
          <a:bodyPr wrap="none" lIns="25400" tIns="25400" rIns="25400" bIns="25400" rtlCol="0" anchor="t">
            <a:normAutofit/>
          </a:bodyPr>
          <a:lstStyle/>
          <a:p>
            <a:pPr algn="l" indent="0" marL="0">
              <a:lnSpc>
                <a:spcPct val="106667"/>
              </a:lnSpc>
              <a:buNone/>
            </a:pPr>
            <a:r>
              <a:rPr lang="en-US" sz="2250" dirty="0">
                <a:solidFill>
                  <a:srgbClr val="191B1A"/>
                </a:solidFill>
                <a:latin typeface="YuGothic" pitchFamily="34" charset="0"/>
                <a:ea typeface="YuGothic" pitchFamily="34" charset="-122"/>
                <a:cs typeface="YuGothic" pitchFamily="34" charset="-120"/>
              </a:rPr>
              <a:t>採用と試作</a:t>
            </a:r>
            <a:endParaRPr lang="en-US" sz="2250" dirty="0"/>
          </a:p>
        </p:txBody>
      </p:sp>
      <p:sp>
        <p:nvSpPr>
          <p:cNvPr id="30" name="Text 28"/>
          <p:cNvSpPr/>
          <p:nvPr/>
        </p:nvSpPr>
        <p:spPr>
          <a:xfrm>
            <a:off x="1047750" y="7829476"/>
            <a:ext cx="14716125" cy="459060"/>
          </a:xfrm>
          <a:prstGeom prst="rect">
            <a:avLst/>
          </a:prstGeom>
          <a:noFill/>
          <a:ln/>
        </p:spPr>
        <p:txBody>
          <a:bodyPr wrap="square" lIns="25400" tIns="25400" rIns="25400" bIns="25400" rtlCol="0" anchor="t">
            <a:normAutofit/>
          </a:bodyPr>
          <a:lstStyle/>
          <a:p>
            <a:pPr algn="l" indent="0" marL="0">
              <a:lnSpc>
                <a:spcPct val="113333"/>
              </a:lnSpc>
              <a:buNone/>
            </a:pPr>
            <a:r>
              <a:rPr lang="en-US" sz="1950" dirty="0">
                <a:solidFill>
                  <a:srgbClr val="6E6A60"/>
                </a:solidFill>
                <a:latin typeface="YuGothic" pitchFamily="34" charset="0"/>
                <a:ea typeface="YuGothic" pitchFamily="34" charset="-122"/>
                <a:cs typeface="YuGothic" pitchFamily="34" charset="-120"/>
              </a:rPr>
              <a:t>客数は計画値。必要な資格・許認可および代表の経験は確認前で、本資料には記載しない。</a:t>
            </a:r>
            <a:endParaRPr lang="en-US" sz="1950" dirty="0"/>
          </a:p>
        </p:txBody>
      </p:sp>
      <p:sp>
        <p:nvSpPr>
          <p:cNvPr id="31" name="Shape 29"/>
          <p:cNvSpPr/>
          <p:nvPr/>
        </p:nvSpPr>
        <p:spPr>
          <a:xfrm>
            <a:off x="1047750" y="8982075"/>
            <a:ext cx="16192500" cy="9525"/>
          </a:xfrm>
          <a:prstGeom prst="rect">
            <a:avLst/>
          </a:prstGeom>
          <a:solidFill>
            <a:srgbClr val="DDD7C9"/>
          </a:solidFill>
          <a:ln/>
        </p:spPr>
      </p:sp>
      <p:sp>
        <p:nvSpPr>
          <p:cNvPr id="32" name="Text 30"/>
          <p:cNvSpPr/>
          <p:nvPr/>
        </p:nvSpPr>
        <p:spPr>
          <a:xfrm>
            <a:off x="1047750" y="9258300"/>
            <a:ext cx="3661313" cy="381000"/>
          </a:xfrm>
          <a:prstGeom prst="rect">
            <a:avLst/>
          </a:prstGeom>
          <a:noFill/>
          <a:ln/>
        </p:spPr>
        <p:txBody>
          <a:bodyPr wrap="none" lIns="25400" tIns="25400" rIns="25400" bIns="25400" rtlCol="0" anchor="t">
            <a:normAutofit/>
          </a:bodyPr>
          <a:lstStyle/>
          <a:p>
            <a:pPr algn="l" indent="0" marL="0">
              <a:buNone/>
            </a:pPr>
            <a:r>
              <a:rPr lang="en-US" sz="1800" spc="72" kern="0" dirty="0">
                <a:solidFill>
                  <a:srgbClr val="6B6558"/>
                </a:solidFill>
                <a:latin typeface="YuGothic" pitchFamily="34" charset="0"/>
                <a:ea typeface="YuGothic" pitchFamily="34" charset="-122"/>
                <a:cs typeface="YuGothic" pitchFamily="34" charset="-120"/>
              </a:rPr>
              <a:t>架空事業の計画例／数値は仮定</a:t>
            </a:r>
            <a:endParaRPr lang="en-US" sz="1800" dirty="0"/>
          </a:p>
        </p:txBody>
      </p:sp>
      <p:sp>
        <p:nvSpPr>
          <p:cNvPr id="33" name="Text 31"/>
          <p:cNvSpPr/>
          <p:nvPr/>
        </p:nvSpPr>
        <p:spPr>
          <a:xfrm>
            <a:off x="15144750" y="9258300"/>
            <a:ext cx="2095500" cy="381000"/>
          </a:xfrm>
          <a:prstGeom prst="rect">
            <a:avLst/>
          </a:prstGeom>
          <a:noFill/>
          <a:ln/>
        </p:spPr>
        <p:txBody>
          <a:bodyPr wrap="none" lIns="25400" tIns="25400" rIns="25400" bIns="25400" rtlCol="0" anchor="t">
            <a:normAutofit/>
          </a:bodyPr>
          <a:lstStyle/>
          <a:p>
            <a:pPr algn="r" indent="0" marL="0">
              <a:buNone/>
            </a:pPr>
            <a:r>
              <a:rPr lang="en-US" sz="1800" spc="72" kern="0" dirty="0">
                <a:solidFill>
                  <a:srgbClr val="6B6558"/>
                </a:solidFill>
                <a:latin typeface="YuGothic" pitchFamily="34" charset="0"/>
                <a:ea typeface="YuGothic" pitchFamily="34" charset="-122"/>
                <a:cs typeface="YuGothic" pitchFamily="34" charset="-120"/>
              </a:rPr>
              <a:t>05 ／ 12</a:t>
            </a:r>
            <a:endParaRPr lang="en-US" sz="1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4F1E9"/>
        </a:solidFill>
      </p:bgPr>
    </p:bg>
    <p:spTree>
      <p:nvGrpSpPr>
        <p:cNvPr id="1" name=""/>
        <p:cNvGrpSpPr/>
        <p:nvPr/>
      </p:nvGrpSpPr>
      <p:grpSpPr>
        <a:xfrm>
          <a:off x="0" y="0"/>
          <a:ext cx="0" cy="0"/>
          <a:chOff x="0" y="0"/>
          <a:chExt cx="0" cy="0"/>
        </a:xfrm>
      </p:grpSpPr>
      <p:sp>
        <p:nvSpPr>
          <p:cNvPr id="2" name="Shape 0"/>
          <p:cNvSpPr/>
          <p:nvPr/>
        </p:nvSpPr>
        <p:spPr>
          <a:xfrm>
            <a:off x="1047750" y="838200"/>
            <a:ext cx="685800" cy="28575"/>
          </a:xfrm>
          <a:prstGeom prst="rect">
            <a:avLst/>
          </a:prstGeom>
          <a:solidFill>
            <a:srgbClr val="2F5D50"/>
          </a:solidFill>
          <a:ln/>
        </p:spPr>
      </p:sp>
      <p:sp>
        <p:nvSpPr>
          <p:cNvPr id="3" name="Text 1"/>
          <p:cNvSpPr/>
          <p:nvPr/>
        </p:nvSpPr>
        <p:spPr>
          <a:xfrm>
            <a:off x="1047750" y="1057275"/>
            <a:ext cx="4881696" cy="952500"/>
          </a:xfrm>
          <a:prstGeom prst="rect">
            <a:avLst/>
          </a:prstGeom>
          <a:noFill/>
          <a:ln/>
        </p:spPr>
        <p:txBody>
          <a:bodyPr wrap="square" lIns="25400" tIns="25400" rIns="25400" bIns="25400" rtlCol="0" anchor="t">
            <a:normAutofit/>
          </a:bodyPr>
          <a:lstStyle/>
          <a:p>
            <a:pPr algn="l" indent="0" marL="0">
              <a:buNone/>
            </a:pPr>
            <a:r>
              <a:rPr lang="en-US" sz="4800" spc="192" kern="0" dirty="0">
                <a:solidFill>
                  <a:srgbClr val="191B1A"/>
                </a:solidFill>
                <a:latin typeface="YuMincho" pitchFamily="34" charset="0"/>
                <a:ea typeface="YuMincho" pitchFamily="34" charset="-122"/>
                <a:cs typeface="YuMincho" pitchFamily="34" charset="-120"/>
              </a:rPr>
              <a:t>資金調達と使途</a:t>
            </a:r>
            <a:endParaRPr lang="en-US" sz="4800" dirty="0"/>
          </a:p>
        </p:txBody>
      </p:sp>
      <p:sp>
        <p:nvSpPr>
          <p:cNvPr id="4" name="Text 2"/>
          <p:cNvSpPr/>
          <p:nvPr/>
        </p:nvSpPr>
        <p:spPr>
          <a:xfrm>
            <a:off x="13239750" y="1571625"/>
            <a:ext cx="4400550" cy="438150"/>
          </a:xfrm>
          <a:prstGeom prst="rect">
            <a:avLst/>
          </a:prstGeom>
          <a:noFill/>
          <a:ln/>
        </p:spPr>
        <p:txBody>
          <a:bodyPr wrap="square" lIns="25400" tIns="25400" rIns="25400" bIns="25400" rtlCol="0" anchor="t">
            <a:normAutofit/>
          </a:bodyPr>
          <a:lstStyle/>
          <a:p>
            <a:pPr algn="l" indent="0" marL="0">
              <a:buNone/>
            </a:pPr>
            <a:r>
              <a:rPr lang="en-US" sz="2100" dirty="0">
                <a:solidFill>
                  <a:srgbClr val="6E6A60"/>
                </a:solidFill>
                <a:latin typeface="YuGothic" pitchFamily="34" charset="0"/>
                <a:ea typeface="YuGothic" pitchFamily="34" charset="-122"/>
                <a:cs typeface="YuGothic" pitchFamily="34" charset="-120"/>
              </a:rPr>
              <a:t>単位：万円（概算・見積取得前）</a:t>
            </a:r>
            <a:endParaRPr lang="en-US" sz="2100" dirty="0"/>
          </a:p>
        </p:txBody>
      </p:sp>
      <p:sp>
        <p:nvSpPr>
          <p:cNvPr id="5" name="Text 3"/>
          <p:cNvSpPr/>
          <p:nvPr/>
        </p:nvSpPr>
        <p:spPr>
          <a:xfrm>
            <a:off x="1047750" y="2219325"/>
            <a:ext cx="8444865" cy="466725"/>
          </a:xfrm>
          <a:prstGeom prst="rect">
            <a:avLst/>
          </a:prstGeom>
          <a:noFill/>
          <a:ln/>
        </p:spPr>
        <p:txBody>
          <a:bodyPr wrap="square" lIns="25400" tIns="25400" rIns="25400" bIns="25400" rtlCol="0" anchor="t">
            <a:normAutofit/>
          </a:bodyPr>
          <a:lstStyle/>
          <a:p>
            <a:pPr algn="l" indent="0" marL="0">
              <a:buNone/>
            </a:pPr>
            <a:r>
              <a:rPr lang="en-US" sz="2250" spc="315" kern="0" dirty="0">
                <a:solidFill>
                  <a:srgbClr val="2F5D50"/>
                </a:solidFill>
                <a:latin typeface="YuGothic" pitchFamily="34" charset="0"/>
                <a:ea typeface="YuGothic" pitchFamily="34" charset="-122"/>
                <a:cs typeface="YuGothic" pitchFamily="34" charset="-120"/>
              </a:rPr>
              <a:t>調達</a:t>
            </a:r>
            <a:endParaRPr lang="en-US" sz="2250" dirty="0"/>
          </a:p>
        </p:txBody>
      </p:sp>
      <p:sp>
        <p:nvSpPr>
          <p:cNvPr id="6" name="Shape 4"/>
          <p:cNvSpPr/>
          <p:nvPr/>
        </p:nvSpPr>
        <p:spPr>
          <a:xfrm>
            <a:off x="1047750" y="2886075"/>
            <a:ext cx="5768429" cy="19050"/>
          </a:xfrm>
          <a:prstGeom prst="rect">
            <a:avLst/>
          </a:prstGeom>
          <a:solidFill>
            <a:srgbClr val="191B1A"/>
          </a:solidFill>
          <a:ln/>
        </p:spPr>
      </p:sp>
      <p:sp>
        <p:nvSpPr>
          <p:cNvPr id="7" name="Text 5"/>
          <p:cNvSpPr/>
          <p:nvPr/>
        </p:nvSpPr>
        <p:spPr>
          <a:xfrm>
            <a:off x="1047750" y="3009900"/>
            <a:ext cx="5941482" cy="719137"/>
          </a:xfrm>
          <a:prstGeom prst="rect">
            <a:avLst/>
          </a:prstGeom>
          <a:noFill/>
          <a:ln/>
        </p:spPr>
        <p:txBody>
          <a:bodyPr wrap="none" lIns="25400" tIns="25400" rIns="25400" bIns="25400" rtlCol="0" anchor="ctr">
            <a:normAutofit/>
          </a:bodyPr>
          <a:lstStyle/>
          <a:p>
            <a:pPr algn="l" indent="0" marL="0">
              <a:buNone/>
            </a:pPr>
            <a:r>
              <a:rPr lang="en-US" sz="2550" dirty="0">
                <a:solidFill>
                  <a:srgbClr val="191B1A"/>
                </a:solidFill>
                <a:latin typeface="YuGothic" pitchFamily="34" charset="0"/>
                <a:ea typeface="YuGothic" pitchFamily="34" charset="-122"/>
                <a:cs typeface="YuGothic" pitchFamily="34" charset="-120"/>
              </a:rPr>
              <a:t>自己資金</a:t>
            </a:r>
            <a:endParaRPr lang="en-US" sz="2550" dirty="0"/>
          </a:p>
        </p:txBody>
      </p:sp>
      <p:sp>
        <p:nvSpPr>
          <p:cNvPr id="8" name="Shape 6"/>
          <p:cNvSpPr/>
          <p:nvPr/>
        </p:nvSpPr>
        <p:spPr>
          <a:xfrm>
            <a:off x="6816179" y="2886075"/>
            <a:ext cx="1908721" cy="19050"/>
          </a:xfrm>
          <a:prstGeom prst="rect">
            <a:avLst/>
          </a:prstGeom>
          <a:solidFill>
            <a:srgbClr val="191B1A"/>
          </a:solidFill>
          <a:ln/>
        </p:spPr>
      </p:sp>
      <p:sp>
        <p:nvSpPr>
          <p:cNvPr id="9" name="Text 7"/>
          <p:cNvSpPr/>
          <p:nvPr/>
        </p:nvSpPr>
        <p:spPr>
          <a:xfrm>
            <a:off x="6739979" y="3009900"/>
            <a:ext cx="1984921" cy="719137"/>
          </a:xfrm>
          <a:prstGeom prst="rect">
            <a:avLst/>
          </a:prstGeom>
          <a:noFill/>
          <a:ln/>
        </p:spPr>
        <p:txBody>
          <a:bodyPr wrap="none" lIns="25400" tIns="25400" rIns="25400" bIns="25400" rtlCol="0" anchor="ctr">
            <a:normAutofit/>
          </a:bodyPr>
          <a:lstStyle/>
          <a:p>
            <a:pPr algn="r" indent="0" marL="0">
              <a:buNone/>
            </a:pPr>
            <a:r>
              <a:rPr lang="en-US" sz="3600" dirty="0">
                <a:solidFill>
                  <a:srgbClr val="191B1A"/>
                </a:solidFill>
                <a:latin typeface="YuMincho" pitchFamily="34" charset="0"/>
                <a:ea typeface="YuMincho" pitchFamily="34" charset="-122"/>
                <a:cs typeface="YuMincho" pitchFamily="34" charset="-120"/>
              </a:rPr>
              <a:t>300</a:t>
            </a:r>
            <a:endParaRPr lang="en-US" sz="3600" dirty="0"/>
          </a:p>
        </p:txBody>
      </p:sp>
      <p:sp>
        <p:nvSpPr>
          <p:cNvPr id="10" name="Shape 8"/>
          <p:cNvSpPr/>
          <p:nvPr/>
        </p:nvSpPr>
        <p:spPr>
          <a:xfrm>
            <a:off x="1047750" y="3795713"/>
            <a:ext cx="5768429" cy="9525"/>
          </a:xfrm>
          <a:prstGeom prst="rect">
            <a:avLst/>
          </a:prstGeom>
          <a:solidFill>
            <a:srgbClr val="D8D2C4"/>
          </a:solidFill>
          <a:ln/>
        </p:spPr>
      </p:sp>
      <p:sp>
        <p:nvSpPr>
          <p:cNvPr id="11" name="Text 9"/>
          <p:cNvSpPr/>
          <p:nvPr/>
        </p:nvSpPr>
        <p:spPr>
          <a:xfrm>
            <a:off x="1047750" y="3910013"/>
            <a:ext cx="5941482" cy="723900"/>
          </a:xfrm>
          <a:prstGeom prst="rect">
            <a:avLst/>
          </a:prstGeom>
          <a:noFill/>
          <a:ln/>
        </p:spPr>
        <p:txBody>
          <a:bodyPr wrap="none" lIns="25400" tIns="25400" rIns="25400" bIns="25400" rtlCol="0" anchor="ctr">
            <a:normAutofit/>
          </a:bodyPr>
          <a:lstStyle/>
          <a:p>
            <a:pPr algn="l" indent="0" marL="0">
              <a:buNone/>
            </a:pPr>
            <a:r>
              <a:rPr lang="en-US" sz="2550" dirty="0">
                <a:solidFill>
                  <a:srgbClr val="191B1A"/>
                </a:solidFill>
                <a:latin typeface="YuGothic" pitchFamily="34" charset="0"/>
                <a:ea typeface="YuGothic" pitchFamily="34" charset="-122"/>
                <a:cs typeface="YuGothic" pitchFamily="34" charset="-120"/>
              </a:rPr>
              <a:t>借入（融資希望）</a:t>
            </a:r>
            <a:endParaRPr lang="en-US" sz="2550" dirty="0"/>
          </a:p>
        </p:txBody>
      </p:sp>
      <p:sp>
        <p:nvSpPr>
          <p:cNvPr id="12" name="Shape 10"/>
          <p:cNvSpPr/>
          <p:nvPr/>
        </p:nvSpPr>
        <p:spPr>
          <a:xfrm>
            <a:off x="6816179" y="3795713"/>
            <a:ext cx="1908721" cy="9525"/>
          </a:xfrm>
          <a:prstGeom prst="rect">
            <a:avLst/>
          </a:prstGeom>
          <a:solidFill>
            <a:srgbClr val="D8D2C4"/>
          </a:solidFill>
          <a:ln/>
        </p:spPr>
      </p:sp>
      <p:sp>
        <p:nvSpPr>
          <p:cNvPr id="13" name="Text 11"/>
          <p:cNvSpPr/>
          <p:nvPr/>
        </p:nvSpPr>
        <p:spPr>
          <a:xfrm>
            <a:off x="6739979" y="3910013"/>
            <a:ext cx="1984921" cy="723900"/>
          </a:xfrm>
          <a:prstGeom prst="rect">
            <a:avLst/>
          </a:prstGeom>
          <a:noFill/>
          <a:ln/>
        </p:spPr>
        <p:txBody>
          <a:bodyPr wrap="none" lIns="25400" tIns="25400" rIns="25400" bIns="25400" rtlCol="0" anchor="ctr">
            <a:normAutofit/>
          </a:bodyPr>
          <a:lstStyle/>
          <a:p>
            <a:pPr algn="r" indent="0" marL="0">
              <a:buNone/>
            </a:pPr>
            <a:r>
              <a:rPr lang="en-US" sz="3600" dirty="0">
                <a:solidFill>
                  <a:srgbClr val="2F5D50"/>
                </a:solidFill>
                <a:latin typeface="YuMincho" pitchFamily="34" charset="0"/>
                <a:ea typeface="YuMincho" pitchFamily="34" charset="-122"/>
                <a:cs typeface="YuMincho" pitchFamily="34" charset="-120"/>
              </a:rPr>
              <a:t>600</a:t>
            </a:r>
            <a:endParaRPr lang="en-US" sz="3600" dirty="0"/>
          </a:p>
        </p:txBody>
      </p:sp>
      <p:sp>
        <p:nvSpPr>
          <p:cNvPr id="14" name="Shape 12"/>
          <p:cNvSpPr/>
          <p:nvPr/>
        </p:nvSpPr>
        <p:spPr>
          <a:xfrm>
            <a:off x="1047750" y="4700588"/>
            <a:ext cx="5768429" cy="9525"/>
          </a:xfrm>
          <a:prstGeom prst="rect">
            <a:avLst/>
          </a:prstGeom>
          <a:solidFill>
            <a:srgbClr val="D8D2C4"/>
          </a:solidFill>
          <a:ln/>
        </p:spPr>
      </p:sp>
      <p:sp>
        <p:nvSpPr>
          <p:cNvPr id="15" name="Text 13"/>
          <p:cNvSpPr/>
          <p:nvPr/>
        </p:nvSpPr>
        <p:spPr>
          <a:xfrm>
            <a:off x="1047750" y="4814888"/>
            <a:ext cx="5941482" cy="614362"/>
          </a:xfrm>
          <a:prstGeom prst="rect">
            <a:avLst/>
          </a:prstGeom>
          <a:noFill/>
          <a:ln/>
        </p:spPr>
        <p:txBody>
          <a:bodyPr wrap="none" lIns="25400" tIns="25400" rIns="25400" bIns="25400" rtlCol="0" anchor="ctr">
            <a:normAutofit/>
          </a:bodyPr>
          <a:lstStyle/>
          <a:p>
            <a:pPr algn="l" indent="0" marL="0">
              <a:buNone/>
            </a:pPr>
            <a:r>
              <a:rPr lang="en-US" sz="2250" dirty="0">
                <a:solidFill>
                  <a:srgbClr val="6E6A60"/>
                </a:solidFill>
                <a:latin typeface="YuGothic" pitchFamily="34" charset="0"/>
                <a:ea typeface="YuGothic" pitchFamily="34" charset="-122"/>
                <a:cs typeface="YuGothic" pitchFamily="34" charset="-120"/>
              </a:rPr>
              <a:t>補助金</a:t>
            </a:r>
            <a:endParaRPr lang="en-US" sz="2250" dirty="0"/>
          </a:p>
        </p:txBody>
      </p:sp>
      <p:sp>
        <p:nvSpPr>
          <p:cNvPr id="16" name="Shape 14"/>
          <p:cNvSpPr/>
          <p:nvPr/>
        </p:nvSpPr>
        <p:spPr>
          <a:xfrm>
            <a:off x="6816179" y="4700588"/>
            <a:ext cx="1908721" cy="9525"/>
          </a:xfrm>
          <a:prstGeom prst="rect">
            <a:avLst/>
          </a:prstGeom>
          <a:solidFill>
            <a:srgbClr val="D8D2C4"/>
          </a:solidFill>
          <a:ln/>
        </p:spPr>
      </p:sp>
      <p:sp>
        <p:nvSpPr>
          <p:cNvPr id="17" name="Text 15"/>
          <p:cNvSpPr/>
          <p:nvPr/>
        </p:nvSpPr>
        <p:spPr>
          <a:xfrm>
            <a:off x="6739979" y="4814888"/>
            <a:ext cx="1984921" cy="614362"/>
          </a:xfrm>
          <a:prstGeom prst="rect">
            <a:avLst/>
          </a:prstGeom>
          <a:noFill/>
          <a:ln/>
        </p:spPr>
        <p:txBody>
          <a:bodyPr wrap="none" lIns="25400" tIns="25400" rIns="25400" bIns="25400" rtlCol="0" anchor="ctr">
            <a:normAutofit/>
          </a:bodyPr>
          <a:lstStyle/>
          <a:p>
            <a:pPr algn="r" indent="0" marL="0">
              <a:buNone/>
            </a:pPr>
            <a:r>
              <a:rPr lang="en-US" sz="3000" dirty="0">
                <a:solidFill>
                  <a:srgbClr val="6E6A60"/>
                </a:solidFill>
                <a:latin typeface="YuMincho" pitchFamily="34" charset="0"/>
                <a:ea typeface="YuMincho" pitchFamily="34" charset="-122"/>
                <a:cs typeface="YuMincho" pitchFamily="34" charset="-120"/>
              </a:rPr>
              <a:t>0</a:t>
            </a:r>
            <a:endParaRPr lang="en-US" sz="3000" dirty="0"/>
          </a:p>
        </p:txBody>
      </p:sp>
      <p:sp>
        <p:nvSpPr>
          <p:cNvPr id="18" name="Shape 16"/>
          <p:cNvSpPr/>
          <p:nvPr/>
        </p:nvSpPr>
        <p:spPr>
          <a:xfrm>
            <a:off x="1047750" y="5495925"/>
            <a:ext cx="5768429" cy="19050"/>
          </a:xfrm>
          <a:prstGeom prst="rect">
            <a:avLst/>
          </a:prstGeom>
          <a:solidFill>
            <a:srgbClr val="191B1A"/>
          </a:solidFill>
          <a:ln/>
        </p:spPr>
      </p:sp>
      <p:sp>
        <p:nvSpPr>
          <p:cNvPr id="19" name="Text 17"/>
          <p:cNvSpPr/>
          <p:nvPr/>
        </p:nvSpPr>
        <p:spPr>
          <a:xfrm>
            <a:off x="1047750" y="5638800"/>
            <a:ext cx="5941482" cy="885825"/>
          </a:xfrm>
          <a:prstGeom prst="rect">
            <a:avLst/>
          </a:prstGeom>
          <a:noFill/>
          <a:ln/>
        </p:spPr>
        <p:txBody>
          <a:bodyPr wrap="none" lIns="25400" tIns="25400" rIns="25400" bIns="25400" rtlCol="0" anchor="ctr">
            <a:normAutofit/>
          </a:bodyPr>
          <a:lstStyle/>
          <a:p>
            <a:pPr algn="l" indent="0" marL="0">
              <a:buNone/>
            </a:pPr>
            <a:r>
              <a:rPr lang="en-US" sz="2550" dirty="0">
                <a:solidFill>
                  <a:srgbClr val="191B1A"/>
                </a:solidFill>
                <a:latin typeface="YuGothic" pitchFamily="34" charset="0"/>
                <a:ea typeface="YuGothic" pitchFamily="34" charset="-122"/>
                <a:cs typeface="YuGothic" pitchFamily="34" charset="-120"/>
              </a:rPr>
              <a:t>合計</a:t>
            </a:r>
            <a:endParaRPr lang="en-US" sz="2550" dirty="0"/>
          </a:p>
        </p:txBody>
      </p:sp>
      <p:sp>
        <p:nvSpPr>
          <p:cNvPr id="20" name="Shape 18"/>
          <p:cNvSpPr/>
          <p:nvPr/>
        </p:nvSpPr>
        <p:spPr>
          <a:xfrm>
            <a:off x="6816179" y="5495925"/>
            <a:ext cx="1908721" cy="19050"/>
          </a:xfrm>
          <a:prstGeom prst="rect">
            <a:avLst/>
          </a:prstGeom>
          <a:solidFill>
            <a:srgbClr val="191B1A"/>
          </a:solidFill>
          <a:ln/>
        </p:spPr>
      </p:sp>
      <p:sp>
        <p:nvSpPr>
          <p:cNvPr id="21" name="Text 19"/>
          <p:cNvSpPr/>
          <p:nvPr/>
        </p:nvSpPr>
        <p:spPr>
          <a:xfrm>
            <a:off x="6739979" y="5638800"/>
            <a:ext cx="1984921" cy="885825"/>
          </a:xfrm>
          <a:prstGeom prst="rect">
            <a:avLst/>
          </a:prstGeom>
          <a:noFill/>
          <a:ln/>
        </p:spPr>
        <p:txBody>
          <a:bodyPr wrap="none" lIns="25400" tIns="25400" rIns="25400" bIns="25400" rtlCol="0" anchor="ctr">
            <a:normAutofit/>
          </a:bodyPr>
          <a:lstStyle/>
          <a:p>
            <a:pPr algn="r" indent="0" marL="0">
              <a:buNone/>
            </a:pPr>
            <a:r>
              <a:rPr lang="en-US" sz="4500" dirty="0">
                <a:solidFill>
                  <a:srgbClr val="191B1A"/>
                </a:solidFill>
                <a:latin typeface="YuMincho" pitchFamily="34" charset="0"/>
                <a:ea typeface="YuMincho" pitchFamily="34" charset="-122"/>
                <a:cs typeface="YuMincho" pitchFamily="34" charset="-120"/>
              </a:rPr>
              <a:t>900</a:t>
            </a:r>
            <a:endParaRPr lang="en-US" sz="4500" dirty="0"/>
          </a:p>
        </p:txBody>
      </p:sp>
      <p:sp>
        <p:nvSpPr>
          <p:cNvPr id="22" name="Text 20"/>
          <p:cNvSpPr/>
          <p:nvPr/>
        </p:nvSpPr>
        <p:spPr>
          <a:xfrm>
            <a:off x="9563100" y="2219325"/>
            <a:ext cx="8444865" cy="466725"/>
          </a:xfrm>
          <a:prstGeom prst="rect">
            <a:avLst/>
          </a:prstGeom>
          <a:noFill/>
          <a:ln/>
        </p:spPr>
        <p:txBody>
          <a:bodyPr wrap="square" lIns="25400" tIns="25400" rIns="25400" bIns="25400" rtlCol="0" anchor="t">
            <a:normAutofit/>
          </a:bodyPr>
          <a:lstStyle/>
          <a:p>
            <a:pPr algn="l" indent="0" marL="0">
              <a:buNone/>
            </a:pPr>
            <a:r>
              <a:rPr lang="en-US" sz="2250" spc="315" kern="0" dirty="0">
                <a:solidFill>
                  <a:srgbClr val="2F5D50"/>
                </a:solidFill>
                <a:latin typeface="YuGothic" pitchFamily="34" charset="0"/>
                <a:ea typeface="YuGothic" pitchFamily="34" charset="-122"/>
                <a:cs typeface="YuGothic" pitchFamily="34" charset="-120"/>
              </a:rPr>
              <a:t>使途</a:t>
            </a:r>
            <a:endParaRPr lang="en-US" sz="2250" dirty="0"/>
          </a:p>
        </p:txBody>
      </p:sp>
      <p:sp>
        <p:nvSpPr>
          <p:cNvPr id="23" name="Shape 21"/>
          <p:cNvSpPr/>
          <p:nvPr/>
        </p:nvSpPr>
        <p:spPr>
          <a:xfrm>
            <a:off x="9563100" y="2886075"/>
            <a:ext cx="4619848" cy="19050"/>
          </a:xfrm>
          <a:prstGeom prst="rect">
            <a:avLst/>
          </a:prstGeom>
          <a:solidFill>
            <a:srgbClr val="191B1A"/>
          </a:solidFill>
          <a:ln/>
        </p:spPr>
      </p:sp>
      <p:sp>
        <p:nvSpPr>
          <p:cNvPr id="24" name="Text 22"/>
          <p:cNvSpPr/>
          <p:nvPr/>
        </p:nvSpPr>
        <p:spPr>
          <a:xfrm>
            <a:off x="9563100" y="2981325"/>
            <a:ext cx="4758444" cy="661987"/>
          </a:xfrm>
          <a:prstGeom prst="rect">
            <a:avLst/>
          </a:prstGeom>
          <a:noFill/>
          <a:ln/>
        </p:spPr>
        <p:txBody>
          <a:bodyPr wrap="none" lIns="25400" tIns="25400" rIns="25400" bIns="25400" rtlCol="0" anchor="ctr">
            <a:normAutofit/>
          </a:bodyPr>
          <a:lstStyle/>
          <a:p>
            <a:pPr algn="l" indent="0" marL="0">
              <a:buNone/>
            </a:pPr>
            <a:r>
              <a:rPr lang="en-US" sz="2550" dirty="0">
                <a:solidFill>
                  <a:srgbClr val="191B1A"/>
                </a:solidFill>
                <a:latin typeface="YuGothic" pitchFamily="34" charset="0"/>
                <a:ea typeface="YuGothic" pitchFamily="34" charset="-122"/>
                <a:cs typeface="YuGothic" pitchFamily="34" charset="-120"/>
              </a:rPr>
              <a:t>設備</a:t>
            </a:r>
            <a:endParaRPr lang="en-US" sz="2550" dirty="0"/>
          </a:p>
        </p:txBody>
      </p:sp>
      <p:sp>
        <p:nvSpPr>
          <p:cNvPr id="25" name="Shape 23"/>
          <p:cNvSpPr/>
          <p:nvPr/>
        </p:nvSpPr>
        <p:spPr>
          <a:xfrm>
            <a:off x="14182948" y="2886075"/>
            <a:ext cx="3057302" cy="19050"/>
          </a:xfrm>
          <a:prstGeom prst="rect">
            <a:avLst/>
          </a:prstGeom>
          <a:solidFill>
            <a:srgbClr val="191B1A"/>
          </a:solidFill>
          <a:ln/>
        </p:spPr>
      </p:sp>
      <p:sp>
        <p:nvSpPr>
          <p:cNvPr id="26" name="Text 24"/>
          <p:cNvSpPr/>
          <p:nvPr/>
        </p:nvSpPr>
        <p:spPr>
          <a:xfrm>
            <a:off x="14091229" y="2981325"/>
            <a:ext cx="3149021" cy="661987"/>
          </a:xfrm>
          <a:prstGeom prst="rect">
            <a:avLst/>
          </a:prstGeom>
          <a:noFill/>
          <a:ln/>
        </p:spPr>
        <p:txBody>
          <a:bodyPr wrap="none" lIns="25400" tIns="25400" rIns="25400" bIns="25400" rtlCol="0" anchor="ctr">
            <a:normAutofit/>
          </a:bodyPr>
          <a:lstStyle/>
          <a:p>
            <a:pPr algn="r" indent="0" marL="0">
              <a:buNone/>
            </a:pPr>
            <a:r>
              <a:rPr lang="en-US" sz="3300" dirty="0">
                <a:solidFill>
                  <a:srgbClr val="191B1A"/>
                </a:solidFill>
                <a:latin typeface="YuMincho" pitchFamily="34" charset="0"/>
                <a:ea typeface="YuMincho" pitchFamily="34" charset="-122"/>
                <a:cs typeface="YuMincho" pitchFamily="34" charset="-120"/>
              </a:rPr>
              <a:t>300</a:t>
            </a:r>
            <a:endParaRPr lang="en-US" sz="3300" dirty="0"/>
          </a:p>
        </p:txBody>
      </p:sp>
      <p:sp>
        <p:nvSpPr>
          <p:cNvPr id="27" name="Shape 25"/>
          <p:cNvSpPr/>
          <p:nvPr/>
        </p:nvSpPr>
        <p:spPr>
          <a:xfrm>
            <a:off x="9563100" y="3681413"/>
            <a:ext cx="4619848" cy="9525"/>
          </a:xfrm>
          <a:prstGeom prst="rect">
            <a:avLst/>
          </a:prstGeom>
          <a:solidFill>
            <a:srgbClr val="D8D2C4"/>
          </a:solidFill>
          <a:ln/>
        </p:spPr>
      </p:sp>
      <p:sp>
        <p:nvSpPr>
          <p:cNvPr id="28" name="Text 26"/>
          <p:cNvSpPr/>
          <p:nvPr/>
        </p:nvSpPr>
        <p:spPr>
          <a:xfrm>
            <a:off x="9563100" y="3767138"/>
            <a:ext cx="4758444" cy="666750"/>
          </a:xfrm>
          <a:prstGeom prst="rect">
            <a:avLst/>
          </a:prstGeom>
          <a:noFill/>
          <a:ln/>
        </p:spPr>
        <p:txBody>
          <a:bodyPr wrap="none" lIns="25400" tIns="25400" rIns="25400" bIns="25400" rtlCol="0" anchor="ctr">
            <a:normAutofit/>
          </a:bodyPr>
          <a:lstStyle/>
          <a:p>
            <a:pPr algn="l" indent="0" marL="0">
              <a:buNone/>
            </a:pPr>
            <a:r>
              <a:rPr lang="en-US" sz="2550" dirty="0">
                <a:solidFill>
                  <a:srgbClr val="191B1A"/>
                </a:solidFill>
                <a:latin typeface="YuGothic" pitchFamily="34" charset="0"/>
                <a:ea typeface="YuGothic" pitchFamily="34" charset="-122"/>
                <a:cs typeface="YuGothic" pitchFamily="34" charset="-120"/>
              </a:rPr>
              <a:t>内装</a:t>
            </a:r>
            <a:endParaRPr lang="en-US" sz="2550" dirty="0"/>
          </a:p>
        </p:txBody>
      </p:sp>
      <p:sp>
        <p:nvSpPr>
          <p:cNvPr id="29" name="Shape 27"/>
          <p:cNvSpPr/>
          <p:nvPr/>
        </p:nvSpPr>
        <p:spPr>
          <a:xfrm>
            <a:off x="14182948" y="3681413"/>
            <a:ext cx="3057302" cy="9525"/>
          </a:xfrm>
          <a:prstGeom prst="rect">
            <a:avLst/>
          </a:prstGeom>
          <a:solidFill>
            <a:srgbClr val="D8D2C4"/>
          </a:solidFill>
          <a:ln/>
        </p:spPr>
      </p:sp>
      <p:sp>
        <p:nvSpPr>
          <p:cNvPr id="30" name="Text 28"/>
          <p:cNvSpPr/>
          <p:nvPr/>
        </p:nvSpPr>
        <p:spPr>
          <a:xfrm>
            <a:off x="14091229" y="3767138"/>
            <a:ext cx="3149021" cy="666750"/>
          </a:xfrm>
          <a:prstGeom prst="rect">
            <a:avLst/>
          </a:prstGeom>
          <a:noFill/>
          <a:ln/>
        </p:spPr>
        <p:txBody>
          <a:bodyPr wrap="none" lIns="25400" tIns="25400" rIns="25400" bIns="25400" rtlCol="0" anchor="ctr">
            <a:normAutofit/>
          </a:bodyPr>
          <a:lstStyle/>
          <a:p>
            <a:pPr algn="r" indent="0" marL="0">
              <a:buNone/>
            </a:pPr>
            <a:r>
              <a:rPr lang="en-US" sz="3300" dirty="0">
                <a:solidFill>
                  <a:srgbClr val="191B1A"/>
                </a:solidFill>
                <a:latin typeface="YuMincho" pitchFamily="34" charset="0"/>
                <a:ea typeface="YuMincho" pitchFamily="34" charset="-122"/>
                <a:cs typeface="YuMincho" pitchFamily="34" charset="-120"/>
              </a:rPr>
              <a:t>250</a:t>
            </a:r>
            <a:endParaRPr lang="en-US" sz="3300" dirty="0"/>
          </a:p>
        </p:txBody>
      </p:sp>
      <p:sp>
        <p:nvSpPr>
          <p:cNvPr id="31" name="Shape 29"/>
          <p:cNvSpPr/>
          <p:nvPr/>
        </p:nvSpPr>
        <p:spPr>
          <a:xfrm>
            <a:off x="9563100" y="4471988"/>
            <a:ext cx="4619848" cy="9525"/>
          </a:xfrm>
          <a:prstGeom prst="rect">
            <a:avLst/>
          </a:prstGeom>
          <a:solidFill>
            <a:srgbClr val="D8D2C4"/>
          </a:solidFill>
          <a:ln/>
        </p:spPr>
      </p:sp>
      <p:sp>
        <p:nvSpPr>
          <p:cNvPr id="32" name="Text 30"/>
          <p:cNvSpPr/>
          <p:nvPr/>
        </p:nvSpPr>
        <p:spPr>
          <a:xfrm>
            <a:off x="9563100" y="4557713"/>
            <a:ext cx="4758444" cy="666750"/>
          </a:xfrm>
          <a:prstGeom prst="rect">
            <a:avLst/>
          </a:prstGeom>
          <a:noFill/>
          <a:ln/>
        </p:spPr>
        <p:txBody>
          <a:bodyPr wrap="none" lIns="25400" tIns="25400" rIns="25400" bIns="25400" rtlCol="0" anchor="ctr">
            <a:normAutofit/>
          </a:bodyPr>
          <a:lstStyle/>
          <a:p>
            <a:pPr algn="l" indent="0" marL="0">
              <a:buNone/>
            </a:pPr>
            <a:r>
              <a:rPr lang="en-US" sz="2550" dirty="0">
                <a:solidFill>
                  <a:srgbClr val="191B1A"/>
                </a:solidFill>
                <a:latin typeface="YuGothic" pitchFamily="34" charset="0"/>
                <a:ea typeface="YuGothic" pitchFamily="34" charset="-122"/>
                <a:cs typeface="YuGothic" pitchFamily="34" charset="-120"/>
              </a:rPr>
              <a:t>保証金</a:t>
            </a:r>
            <a:endParaRPr lang="en-US" sz="2550" dirty="0"/>
          </a:p>
        </p:txBody>
      </p:sp>
      <p:sp>
        <p:nvSpPr>
          <p:cNvPr id="33" name="Shape 31"/>
          <p:cNvSpPr/>
          <p:nvPr/>
        </p:nvSpPr>
        <p:spPr>
          <a:xfrm>
            <a:off x="14182948" y="4471988"/>
            <a:ext cx="3057302" cy="9525"/>
          </a:xfrm>
          <a:prstGeom prst="rect">
            <a:avLst/>
          </a:prstGeom>
          <a:solidFill>
            <a:srgbClr val="D8D2C4"/>
          </a:solidFill>
          <a:ln/>
        </p:spPr>
      </p:sp>
      <p:sp>
        <p:nvSpPr>
          <p:cNvPr id="34" name="Text 32"/>
          <p:cNvSpPr/>
          <p:nvPr/>
        </p:nvSpPr>
        <p:spPr>
          <a:xfrm>
            <a:off x="14091229" y="4557713"/>
            <a:ext cx="3149021" cy="666750"/>
          </a:xfrm>
          <a:prstGeom prst="rect">
            <a:avLst/>
          </a:prstGeom>
          <a:noFill/>
          <a:ln/>
        </p:spPr>
        <p:txBody>
          <a:bodyPr wrap="none" lIns="25400" tIns="25400" rIns="25400" bIns="25400" rtlCol="0" anchor="ctr">
            <a:normAutofit/>
          </a:bodyPr>
          <a:lstStyle/>
          <a:p>
            <a:pPr algn="r" indent="0" marL="0">
              <a:buNone/>
            </a:pPr>
            <a:r>
              <a:rPr lang="en-US" sz="3300" dirty="0">
                <a:solidFill>
                  <a:srgbClr val="191B1A"/>
                </a:solidFill>
                <a:latin typeface="YuMincho" pitchFamily="34" charset="0"/>
                <a:ea typeface="YuMincho" pitchFamily="34" charset="-122"/>
                <a:cs typeface="YuMincho" pitchFamily="34" charset="-120"/>
              </a:rPr>
              <a:t>100</a:t>
            </a:r>
            <a:endParaRPr lang="en-US" sz="3300" dirty="0"/>
          </a:p>
        </p:txBody>
      </p:sp>
      <p:sp>
        <p:nvSpPr>
          <p:cNvPr id="35" name="Shape 33"/>
          <p:cNvSpPr/>
          <p:nvPr/>
        </p:nvSpPr>
        <p:spPr>
          <a:xfrm>
            <a:off x="9563100" y="5262563"/>
            <a:ext cx="4619848" cy="9525"/>
          </a:xfrm>
          <a:prstGeom prst="rect">
            <a:avLst/>
          </a:prstGeom>
          <a:solidFill>
            <a:srgbClr val="D8D2C4"/>
          </a:solidFill>
          <a:ln/>
        </p:spPr>
      </p:sp>
      <p:sp>
        <p:nvSpPr>
          <p:cNvPr id="36" name="Text 34"/>
          <p:cNvSpPr/>
          <p:nvPr/>
        </p:nvSpPr>
        <p:spPr>
          <a:xfrm>
            <a:off x="9563100" y="5348288"/>
            <a:ext cx="4758444" cy="666750"/>
          </a:xfrm>
          <a:prstGeom prst="rect">
            <a:avLst/>
          </a:prstGeom>
          <a:noFill/>
          <a:ln/>
        </p:spPr>
        <p:txBody>
          <a:bodyPr wrap="none" lIns="25400" tIns="25400" rIns="25400" bIns="25400" rtlCol="0" anchor="ctr">
            <a:normAutofit/>
          </a:bodyPr>
          <a:lstStyle/>
          <a:p>
            <a:pPr algn="l" indent="0" marL="0">
              <a:buNone/>
            </a:pPr>
            <a:r>
              <a:rPr lang="en-US" sz="2550" dirty="0">
                <a:solidFill>
                  <a:srgbClr val="191B1A"/>
                </a:solidFill>
                <a:latin typeface="YuGothic" pitchFamily="34" charset="0"/>
                <a:ea typeface="YuGothic" pitchFamily="34" charset="-122"/>
                <a:cs typeface="YuGothic" pitchFamily="34" charset="-120"/>
              </a:rPr>
              <a:t>開業準備</a:t>
            </a:r>
            <a:endParaRPr lang="en-US" sz="2550" dirty="0"/>
          </a:p>
        </p:txBody>
      </p:sp>
      <p:sp>
        <p:nvSpPr>
          <p:cNvPr id="37" name="Shape 35"/>
          <p:cNvSpPr/>
          <p:nvPr/>
        </p:nvSpPr>
        <p:spPr>
          <a:xfrm>
            <a:off x="14182948" y="5262563"/>
            <a:ext cx="3057302" cy="9525"/>
          </a:xfrm>
          <a:prstGeom prst="rect">
            <a:avLst/>
          </a:prstGeom>
          <a:solidFill>
            <a:srgbClr val="D8D2C4"/>
          </a:solidFill>
          <a:ln/>
        </p:spPr>
      </p:sp>
      <p:sp>
        <p:nvSpPr>
          <p:cNvPr id="38" name="Text 36"/>
          <p:cNvSpPr/>
          <p:nvPr/>
        </p:nvSpPr>
        <p:spPr>
          <a:xfrm>
            <a:off x="14091229" y="5348288"/>
            <a:ext cx="3149021" cy="666750"/>
          </a:xfrm>
          <a:prstGeom prst="rect">
            <a:avLst/>
          </a:prstGeom>
          <a:noFill/>
          <a:ln/>
        </p:spPr>
        <p:txBody>
          <a:bodyPr wrap="none" lIns="25400" tIns="25400" rIns="25400" bIns="25400" rtlCol="0" anchor="ctr">
            <a:normAutofit/>
          </a:bodyPr>
          <a:lstStyle/>
          <a:p>
            <a:pPr algn="r" indent="0" marL="0">
              <a:buNone/>
            </a:pPr>
            <a:r>
              <a:rPr lang="en-US" sz="3300" dirty="0">
                <a:solidFill>
                  <a:srgbClr val="191B1A"/>
                </a:solidFill>
                <a:latin typeface="YuMincho" pitchFamily="34" charset="0"/>
                <a:ea typeface="YuMincho" pitchFamily="34" charset="-122"/>
                <a:cs typeface="YuMincho" pitchFamily="34" charset="-120"/>
              </a:rPr>
              <a:t>50</a:t>
            </a:r>
            <a:endParaRPr lang="en-US" sz="3300" dirty="0"/>
          </a:p>
        </p:txBody>
      </p:sp>
      <p:sp>
        <p:nvSpPr>
          <p:cNvPr id="39" name="Shape 37"/>
          <p:cNvSpPr/>
          <p:nvPr/>
        </p:nvSpPr>
        <p:spPr>
          <a:xfrm>
            <a:off x="9563100" y="6053138"/>
            <a:ext cx="4619848" cy="9525"/>
          </a:xfrm>
          <a:prstGeom prst="rect">
            <a:avLst/>
          </a:prstGeom>
          <a:solidFill>
            <a:srgbClr val="D8D2C4"/>
          </a:solidFill>
          <a:ln/>
        </p:spPr>
      </p:sp>
      <p:sp>
        <p:nvSpPr>
          <p:cNvPr id="40" name="Text 38"/>
          <p:cNvSpPr/>
          <p:nvPr/>
        </p:nvSpPr>
        <p:spPr>
          <a:xfrm>
            <a:off x="9563100" y="6138863"/>
            <a:ext cx="4758444" cy="671512"/>
          </a:xfrm>
          <a:prstGeom prst="rect">
            <a:avLst/>
          </a:prstGeom>
          <a:noFill/>
          <a:ln/>
        </p:spPr>
        <p:txBody>
          <a:bodyPr wrap="none" lIns="25400" tIns="25400" rIns="25400" bIns="25400" rtlCol="0" anchor="ctr">
            <a:normAutofit/>
          </a:bodyPr>
          <a:lstStyle/>
          <a:p>
            <a:pPr algn="l" indent="0" marL="0">
              <a:buNone/>
            </a:pPr>
            <a:r>
              <a:rPr lang="en-US" sz="2550" dirty="0">
                <a:solidFill>
                  <a:srgbClr val="191B1A"/>
                </a:solidFill>
                <a:latin typeface="YuGothic" pitchFamily="34" charset="0"/>
                <a:ea typeface="YuGothic" pitchFamily="34" charset="-122"/>
                <a:cs typeface="YuGothic" pitchFamily="34" charset="-120"/>
              </a:rPr>
              <a:t>運転資金</a:t>
            </a:r>
            <a:endParaRPr lang="en-US" sz="2550" dirty="0"/>
          </a:p>
        </p:txBody>
      </p:sp>
      <p:sp>
        <p:nvSpPr>
          <p:cNvPr id="41" name="Shape 39"/>
          <p:cNvSpPr/>
          <p:nvPr/>
        </p:nvSpPr>
        <p:spPr>
          <a:xfrm>
            <a:off x="14182948" y="6053138"/>
            <a:ext cx="3057302" cy="9525"/>
          </a:xfrm>
          <a:prstGeom prst="rect">
            <a:avLst/>
          </a:prstGeom>
          <a:solidFill>
            <a:srgbClr val="D8D2C4"/>
          </a:solidFill>
          <a:ln/>
        </p:spPr>
      </p:sp>
      <p:sp>
        <p:nvSpPr>
          <p:cNvPr id="42" name="Text 40"/>
          <p:cNvSpPr/>
          <p:nvPr/>
        </p:nvSpPr>
        <p:spPr>
          <a:xfrm>
            <a:off x="14091229" y="6138863"/>
            <a:ext cx="3149021" cy="671512"/>
          </a:xfrm>
          <a:prstGeom prst="rect">
            <a:avLst/>
          </a:prstGeom>
          <a:noFill/>
          <a:ln/>
        </p:spPr>
        <p:txBody>
          <a:bodyPr wrap="none" lIns="25400" tIns="25400" rIns="25400" bIns="25400" rtlCol="0" anchor="ctr">
            <a:normAutofit/>
          </a:bodyPr>
          <a:lstStyle/>
          <a:p>
            <a:pPr algn="r" indent="0" marL="0">
              <a:buNone/>
            </a:pPr>
            <a:r>
              <a:rPr lang="en-US" sz="3300" dirty="0">
                <a:solidFill>
                  <a:srgbClr val="191B1A"/>
                </a:solidFill>
                <a:latin typeface="YuMincho" pitchFamily="34" charset="0"/>
                <a:ea typeface="YuMincho" pitchFamily="34" charset="-122"/>
                <a:cs typeface="YuMincho" pitchFamily="34" charset="-120"/>
              </a:rPr>
              <a:t>200</a:t>
            </a:r>
            <a:endParaRPr lang="en-US" sz="3300" dirty="0"/>
          </a:p>
        </p:txBody>
      </p:sp>
      <p:sp>
        <p:nvSpPr>
          <p:cNvPr id="43" name="Shape 41"/>
          <p:cNvSpPr/>
          <p:nvPr/>
        </p:nvSpPr>
        <p:spPr>
          <a:xfrm>
            <a:off x="9563100" y="6848475"/>
            <a:ext cx="4619848" cy="19050"/>
          </a:xfrm>
          <a:prstGeom prst="rect">
            <a:avLst/>
          </a:prstGeom>
          <a:solidFill>
            <a:srgbClr val="191B1A"/>
          </a:solidFill>
          <a:ln/>
        </p:spPr>
      </p:sp>
      <p:sp>
        <p:nvSpPr>
          <p:cNvPr id="44" name="Text 42"/>
          <p:cNvSpPr/>
          <p:nvPr/>
        </p:nvSpPr>
        <p:spPr>
          <a:xfrm>
            <a:off x="9563100" y="7077075"/>
            <a:ext cx="4758444" cy="885825"/>
          </a:xfrm>
          <a:prstGeom prst="rect">
            <a:avLst/>
          </a:prstGeom>
          <a:noFill/>
          <a:ln/>
        </p:spPr>
        <p:txBody>
          <a:bodyPr wrap="none" lIns="25400" tIns="25400" rIns="25400" bIns="25400" rtlCol="0" anchor="ctr">
            <a:normAutofit/>
          </a:bodyPr>
          <a:lstStyle/>
          <a:p>
            <a:pPr algn="l" indent="0" marL="0">
              <a:buNone/>
            </a:pPr>
            <a:r>
              <a:rPr lang="en-US" sz="2550" dirty="0">
                <a:solidFill>
                  <a:srgbClr val="191B1A"/>
                </a:solidFill>
                <a:latin typeface="YuGothic" pitchFamily="34" charset="0"/>
                <a:ea typeface="YuGothic" pitchFamily="34" charset="-122"/>
                <a:cs typeface="YuGothic" pitchFamily="34" charset="-120"/>
              </a:rPr>
              <a:t>合計</a:t>
            </a:r>
            <a:endParaRPr lang="en-US" sz="2550" dirty="0"/>
          </a:p>
        </p:txBody>
      </p:sp>
      <p:sp>
        <p:nvSpPr>
          <p:cNvPr id="45" name="Shape 43"/>
          <p:cNvSpPr/>
          <p:nvPr/>
        </p:nvSpPr>
        <p:spPr>
          <a:xfrm>
            <a:off x="14182948" y="6848475"/>
            <a:ext cx="3057302" cy="19050"/>
          </a:xfrm>
          <a:prstGeom prst="rect">
            <a:avLst/>
          </a:prstGeom>
          <a:solidFill>
            <a:srgbClr val="191B1A"/>
          </a:solidFill>
          <a:ln/>
        </p:spPr>
      </p:sp>
      <p:sp>
        <p:nvSpPr>
          <p:cNvPr id="46" name="Text 44"/>
          <p:cNvSpPr/>
          <p:nvPr/>
        </p:nvSpPr>
        <p:spPr>
          <a:xfrm>
            <a:off x="14091229" y="7077075"/>
            <a:ext cx="3149021" cy="885825"/>
          </a:xfrm>
          <a:prstGeom prst="rect">
            <a:avLst/>
          </a:prstGeom>
          <a:noFill/>
          <a:ln/>
        </p:spPr>
        <p:txBody>
          <a:bodyPr wrap="none" lIns="25400" tIns="25400" rIns="25400" bIns="25400" rtlCol="0" anchor="ctr">
            <a:normAutofit/>
          </a:bodyPr>
          <a:lstStyle/>
          <a:p>
            <a:pPr algn="r" indent="0" marL="0">
              <a:buNone/>
            </a:pPr>
            <a:r>
              <a:rPr lang="en-US" sz="4500" dirty="0">
                <a:solidFill>
                  <a:srgbClr val="191B1A"/>
                </a:solidFill>
                <a:latin typeface="YuMincho" pitchFamily="34" charset="0"/>
                <a:ea typeface="YuMincho" pitchFamily="34" charset="-122"/>
                <a:cs typeface="YuMincho" pitchFamily="34" charset="-120"/>
              </a:rPr>
              <a:t>900</a:t>
            </a:r>
            <a:endParaRPr lang="en-US" sz="4500" dirty="0"/>
          </a:p>
        </p:txBody>
      </p:sp>
      <p:sp>
        <p:nvSpPr>
          <p:cNvPr id="47" name="Text 45"/>
          <p:cNvSpPr/>
          <p:nvPr/>
        </p:nvSpPr>
        <p:spPr>
          <a:xfrm>
            <a:off x="1047750" y="8561115"/>
            <a:ext cx="15304770" cy="459060"/>
          </a:xfrm>
          <a:prstGeom prst="rect">
            <a:avLst/>
          </a:prstGeom>
          <a:noFill/>
          <a:ln/>
        </p:spPr>
        <p:txBody>
          <a:bodyPr wrap="square" lIns="25400" tIns="25400" rIns="25400" bIns="25400" rtlCol="0" anchor="t">
            <a:normAutofit/>
          </a:bodyPr>
          <a:lstStyle/>
          <a:p>
            <a:pPr algn="l" indent="0" marL="0">
              <a:lnSpc>
                <a:spcPct val="113333"/>
              </a:lnSpc>
              <a:buNone/>
            </a:pPr>
            <a:r>
              <a:rPr lang="en-US" sz="1950" dirty="0">
                <a:solidFill>
                  <a:srgbClr val="6E6A60"/>
                </a:solidFill>
                <a:latin typeface="YuGothic" pitchFamily="34" charset="0"/>
                <a:ea typeface="YuGothic" pitchFamily="34" charset="-122"/>
                <a:cs typeface="YuGothic" pitchFamily="34" charset="-120"/>
              </a:rPr>
              <a:t>調達900万円と使途900万円は一致。すべて概算で、見積取得前の想定。10枚で述べる追加投資160万円はこの900万円に含めない。</a:t>
            </a:r>
            <a:endParaRPr lang="en-US" sz="1950" dirty="0"/>
          </a:p>
        </p:txBody>
      </p:sp>
      <p:sp>
        <p:nvSpPr>
          <p:cNvPr id="48" name="Shape 46"/>
          <p:cNvSpPr/>
          <p:nvPr/>
        </p:nvSpPr>
        <p:spPr>
          <a:xfrm>
            <a:off x="1047750" y="8982075"/>
            <a:ext cx="16192500" cy="9525"/>
          </a:xfrm>
          <a:prstGeom prst="rect">
            <a:avLst/>
          </a:prstGeom>
          <a:solidFill>
            <a:srgbClr val="DDD7C9"/>
          </a:solidFill>
          <a:ln/>
        </p:spPr>
      </p:sp>
      <p:sp>
        <p:nvSpPr>
          <p:cNvPr id="49" name="Text 47"/>
          <p:cNvSpPr/>
          <p:nvPr/>
        </p:nvSpPr>
        <p:spPr>
          <a:xfrm>
            <a:off x="1047750" y="9258300"/>
            <a:ext cx="3661313" cy="381000"/>
          </a:xfrm>
          <a:prstGeom prst="rect">
            <a:avLst/>
          </a:prstGeom>
          <a:noFill/>
          <a:ln/>
        </p:spPr>
        <p:txBody>
          <a:bodyPr wrap="none" lIns="25400" tIns="25400" rIns="25400" bIns="25400" rtlCol="0" anchor="t">
            <a:normAutofit/>
          </a:bodyPr>
          <a:lstStyle/>
          <a:p>
            <a:pPr algn="l" indent="0" marL="0">
              <a:buNone/>
            </a:pPr>
            <a:r>
              <a:rPr lang="en-US" sz="1800" spc="72" kern="0" dirty="0">
                <a:solidFill>
                  <a:srgbClr val="6B6558"/>
                </a:solidFill>
                <a:latin typeface="YuGothic" pitchFamily="34" charset="0"/>
                <a:ea typeface="YuGothic" pitchFamily="34" charset="-122"/>
                <a:cs typeface="YuGothic" pitchFamily="34" charset="-120"/>
              </a:rPr>
              <a:t>架空事業の計画例／数値は仮定</a:t>
            </a:r>
            <a:endParaRPr lang="en-US" sz="1800" dirty="0"/>
          </a:p>
        </p:txBody>
      </p:sp>
      <p:sp>
        <p:nvSpPr>
          <p:cNvPr id="50" name="Text 48"/>
          <p:cNvSpPr/>
          <p:nvPr/>
        </p:nvSpPr>
        <p:spPr>
          <a:xfrm>
            <a:off x="15144750" y="9258300"/>
            <a:ext cx="2095500" cy="381000"/>
          </a:xfrm>
          <a:prstGeom prst="rect">
            <a:avLst/>
          </a:prstGeom>
          <a:noFill/>
          <a:ln/>
        </p:spPr>
        <p:txBody>
          <a:bodyPr wrap="none" lIns="25400" tIns="25400" rIns="25400" bIns="25400" rtlCol="0" anchor="t">
            <a:normAutofit/>
          </a:bodyPr>
          <a:lstStyle/>
          <a:p>
            <a:pPr algn="r" indent="0" marL="0">
              <a:buNone/>
            </a:pPr>
            <a:r>
              <a:rPr lang="en-US" sz="1800" spc="72" kern="0" dirty="0">
                <a:solidFill>
                  <a:srgbClr val="6B6558"/>
                </a:solidFill>
                <a:latin typeface="YuGothic" pitchFamily="34" charset="0"/>
                <a:ea typeface="YuGothic" pitchFamily="34" charset="-122"/>
                <a:cs typeface="YuGothic" pitchFamily="34" charset="-120"/>
              </a:rPr>
              <a:t>06 ／ 12</a:t>
            </a:r>
            <a:endParaRPr lang="en-US" sz="1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4F1E9"/>
        </a:solidFill>
      </p:bgPr>
    </p:bg>
    <p:spTree>
      <p:nvGrpSpPr>
        <p:cNvPr id="1" name=""/>
        <p:cNvGrpSpPr/>
        <p:nvPr/>
      </p:nvGrpSpPr>
      <p:grpSpPr>
        <a:xfrm>
          <a:off x="0" y="0"/>
          <a:ext cx="0" cy="0"/>
          <a:chOff x="0" y="0"/>
          <a:chExt cx="0" cy="0"/>
        </a:xfrm>
      </p:grpSpPr>
      <p:sp>
        <p:nvSpPr>
          <p:cNvPr id="2" name="Shape 0"/>
          <p:cNvSpPr/>
          <p:nvPr/>
        </p:nvSpPr>
        <p:spPr>
          <a:xfrm>
            <a:off x="1047750" y="838200"/>
            <a:ext cx="685800" cy="28575"/>
          </a:xfrm>
          <a:prstGeom prst="rect">
            <a:avLst/>
          </a:prstGeom>
          <a:solidFill>
            <a:srgbClr val="2F5D50"/>
          </a:solidFill>
          <a:ln/>
        </p:spPr>
      </p:sp>
      <p:sp>
        <p:nvSpPr>
          <p:cNvPr id="3" name="Text 1"/>
          <p:cNvSpPr/>
          <p:nvPr/>
        </p:nvSpPr>
        <p:spPr>
          <a:xfrm>
            <a:off x="1047750" y="1057275"/>
            <a:ext cx="5579105" cy="952500"/>
          </a:xfrm>
          <a:prstGeom prst="rect">
            <a:avLst/>
          </a:prstGeom>
          <a:noFill/>
          <a:ln/>
        </p:spPr>
        <p:txBody>
          <a:bodyPr wrap="square" lIns="25400" tIns="25400" rIns="25400" bIns="25400" rtlCol="0" anchor="t">
            <a:normAutofit/>
          </a:bodyPr>
          <a:lstStyle/>
          <a:p>
            <a:pPr algn="l" indent="0" marL="0">
              <a:buNone/>
            </a:pPr>
            <a:r>
              <a:rPr lang="en-US" sz="4800" spc="192" kern="0" dirty="0">
                <a:solidFill>
                  <a:srgbClr val="191B1A"/>
                </a:solidFill>
                <a:latin typeface="YuMincho" pitchFamily="34" charset="0"/>
                <a:ea typeface="YuMincho" pitchFamily="34" charset="-122"/>
                <a:cs typeface="YuMincho" pitchFamily="34" charset="-120"/>
              </a:rPr>
              <a:t>安定時の月次収支</a:t>
            </a:r>
            <a:endParaRPr lang="en-US" sz="4800" dirty="0"/>
          </a:p>
        </p:txBody>
      </p:sp>
      <p:sp>
        <p:nvSpPr>
          <p:cNvPr id="4" name="Text 2"/>
          <p:cNvSpPr/>
          <p:nvPr/>
        </p:nvSpPr>
        <p:spPr>
          <a:xfrm>
            <a:off x="12423874" y="1571625"/>
            <a:ext cx="5298013" cy="438150"/>
          </a:xfrm>
          <a:prstGeom prst="rect">
            <a:avLst/>
          </a:prstGeom>
          <a:noFill/>
          <a:ln/>
        </p:spPr>
        <p:txBody>
          <a:bodyPr wrap="square" lIns="25400" tIns="25400" rIns="25400" bIns="25400" rtlCol="0" anchor="t">
            <a:normAutofit/>
          </a:bodyPr>
          <a:lstStyle/>
          <a:p>
            <a:pPr algn="l" indent="0" marL="0">
              <a:buNone/>
            </a:pPr>
            <a:r>
              <a:rPr lang="en-US" sz="2100" dirty="0">
                <a:solidFill>
                  <a:srgbClr val="6E6A60"/>
                </a:solidFill>
                <a:latin typeface="YuGothic" pitchFamily="34" charset="0"/>
                <a:ea typeface="YuGothic" pitchFamily="34" charset="-122"/>
                <a:cs typeface="YuGothic" pitchFamily="34" charset="-120"/>
              </a:rPr>
              <a:t>100客 × 1,000円 × 25日＝売上250万円</a:t>
            </a:r>
            <a:endParaRPr lang="en-US" sz="2100" dirty="0"/>
          </a:p>
        </p:txBody>
      </p:sp>
      <p:sp>
        <p:nvSpPr>
          <p:cNvPr id="5" name="Text 3"/>
          <p:cNvSpPr/>
          <p:nvPr/>
        </p:nvSpPr>
        <p:spPr>
          <a:xfrm>
            <a:off x="1047750" y="2276475"/>
            <a:ext cx="8867076" cy="466725"/>
          </a:xfrm>
          <a:prstGeom prst="rect">
            <a:avLst/>
          </a:prstGeom>
          <a:noFill/>
          <a:ln/>
        </p:spPr>
        <p:txBody>
          <a:bodyPr wrap="square" lIns="25400" tIns="25400" rIns="25400" bIns="25400" rtlCol="0" anchor="t">
            <a:normAutofit/>
          </a:bodyPr>
          <a:lstStyle/>
          <a:p>
            <a:pPr algn="l" indent="0" marL="0">
              <a:buNone/>
            </a:pPr>
            <a:r>
              <a:rPr lang="en-US" sz="2250" spc="315" kern="0" dirty="0">
                <a:solidFill>
                  <a:srgbClr val="2F5D50"/>
                </a:solidFill>
                <a:latin typeface="YuGothic" pitchFamily="34" charset="0"/>
                <a:ea typeface="YuGothic" pitchFamily="34" charset="-122"/>
                <a:cs typeface="YuGothic" pitchFamily="34" charset="-120"/>
              </a:rPr>
              <a:t>収支の組み立て（単位：万円）</a:t>
            </a:r>
            <a:endParaRPr lang="en-US" sz="2250" dirty="0"/>
          </a:p>
        </p:txBody>
      </p:sp>
      <p:sp>
        <p:nvSpPr>
          <p:cNvPr id="6" name="Shape 4"/>
          <p:cNvSpPr/>
          <p:nvPr/>
        </p:nvSpPr>
        <p:spPr>
          <a:xfrm>
            <a:off x="1047750" y="2924175"/>
            <a:ext cx="5817394" cy="19050"/>
          </a:xfrm>
          <a:prstGeom prst="rect">
            <a:avLst/>
          </a:prstGeom>
          <a:solidFill>
            <a:srgbClr val="191B1A"/>
          </a:solidFill>
          <a:ln/>
        </p:spPr>
      </p:sp>
      <p:sp>
        <p:nvSpPr>
          <p:cNvPr id="7" name="Text 5"/>
          <p:cNvSpPr/>
          <p:nvPr/>
        </p:nvSpPr>
        <p:spPr>
          <a:xfrm>
            <a:off x="1047750" y="3095625"/>
            <a:ext cx="5991916" cy="776287"/>
          </a:xfrm>
          <a:prstGeom prst="rect">
            <a:avLst/>
          </a:prstGeom>
          <a:noFill/>
          <a:ln/>
        </p:spPr>
        <p:txBody>
          <a:bodyPr wrap="none" lIns="25400" tIns="25400" rIns="25400" bIns="25400" rtlCol="0" anchor="ctr">
            <a:normAutofit/>
          </a:bodyPr>
          <a:lstStyle/>
          <a:p>
            <a:pPr algn="l" indent="0" marL="0">
              <a:buNone/>
            </a:pPr>
            <a:r>
              <a:rPr lang="en-US" sz="2550" dirty="0">
                <a:solidFill>
                  <a:srgbClr val="191B1A"/>
                </a:solidFill>
                <a:latin typeface="YuGothic" pitchFamily="34" charset="0"/>
                <a:ea typeface="YuGothic" pitchFamily="34" charset="-122"/>
                <a:cs typeface="YuGothic" pitchFamily="34" charset="-120"/>
              </a:rPr>
              <a:t>売上</a:t>
            </a:r>
            <a:endParaRPr lang="en-US" sz="2550" dirty="0"/>
          </a:p>
        </p:txBody>
      </p:sp>
      <p:sp>
        <p:nvSpPr>
          <p:cNvPr id="8" name="Shape 6"/>
          <p:cNvSpPr/>
          <p:nvPr/>
        </p:nvSpPr>
        <p:spPr>
          <a:xfrm>
            <a:off x="6865144" y="2924175"/>
            <a:ext cx="2243584" cy="19050"/>
          </a:xfrm>
          <a:prstGeom prst="rect">
            <a:avLst/>
          </a:prstGeom>
          <a:solidFill>
            <a:srgbClr val="191B1A"/>
          </a:solidFill>
          <a:ln/>
        </p:spPr>
      </p:sp>
      <p:sp>
        <p:nvSpPr>
          <p:cNvPr id="9" name="Text 7"/>
          <p:cNvSpPr/>
          <p:nvPr/>
        </p:nvSpPr>
        <p:spPr>
          <a:xfrm>
            <a:off x="6788944" y="3095625"/>
            <a:ext cx="2319784" cy="776287"/>
          </a:xfrm>
          <a:prstGeom prst="rect">
            <a:avLst/>
          </a:prstGeom>
          <a:noFill/>
          <a:ln/>
        </p:spPr>
        <p:txBody>
          <a:bodyPr wrap="none" lIns="25400" tIns="25400" rIns="25400" bIns="25400" rtlCol="0" anchor="ctr">
            <a:normAutofit/>
          </a:bodyPr>
          <a:lstStyle/>
          <a:p>
            <a:pPr algn="r" indent="0" marL="0">
              <a:buNone/>
            </a:pPr>
            <a:r>
              <a:rPr lang="en-US" sz="3900" dirty="0">
                <a:solidFill>
                  <a:srgbClr val="191B1A"/>
                </a:solidFill>
                <a:latin typeface="YuMincho" pitchFamily="34" charset="0"/>
                <a:ea typeface="YuMincho" pitchFamily="34" charset="-122"/>
                <a:cs typeface="YuMincho" pitchFamily="34" charset="-120"/>
              </a:rPr>
              <a:t>250</a:t>
            </a:r>
            <a:endParaRPr lang="en-US" sz="3900" dirty="0"/>
          </a:p>
        </p:txBody>
      </p:sp>
      <p:sp>
        <p:nvSpPr>
          <p:cNvPr id="10" name="Shape 8"/>
          <p:cNvSpPr/>
          <p:nvPr/>
        </p:nvSpPr>
        <p:spPr>
          <a:xfrm>
            <a:off x="1047750" y="3986213"/>
            <a:ext cx="5817394" cy="9525"/>
          </a:xfrm>
          <a:prstGeom prst="rect">
            <a:avLst/>
          </a:prstGeom>
          <a:solidFill>
            <a:srgbClr val="D8D2C4"/>
          </a:solidFill>
          <a:ln/>
        </p:spPr>
      </p:sp>
      <p:sp>
        <p:nvSpPr>
          <p:cNvPr id="11" name="Text 9"/>
          <p:cNvSpPr/>
          <p:nvPr/>
        </p:nvSpPr>
        <p:spPr>
          <a:xfrm>
            <a:off x="1047750" y="4148137"/>
            <a:ext cx="5991916" cy="781050"/>
          </a:xfrm>
          <a:prstGeom prst="rect">
            <a:avLst/>
          </a:prstGeom>
          <a:noFill/>
          <a:ln/>
        </p:spPr>
        <p:txBody>
          <a:bodyPr wrap="none" lIns="25400" tIns="25400" rIns="25400" bIns="25400" rtlCol="0" anchor="ctr">
            <a:normAutofit/>
          </a:bodyPr>
          <a:lstStyle/>
          <a:p>
            <a:pPr algn="l" indent="0" marL="0">
              <a:buNone/>
            </a:pPr>
            <a:r>
              <a:rPr lang="en-US" sz="2550" dirty="0">
                <a:solidFill>
                  <a:srgbClr val="191B1A"/>
                </a:solidFill>
                <a:latin typeface="YuGothic" pitchFamily="34" charset="0"/>
                <a:ea typeface="YuGothic" pitchFamily="34" charset="-122"/>
                <a:cs typeface="YuGothic" pitchFamily="34" charset="-120"/>
              </a:rPr>
              <a:t>変動費（売上の40%）</a:t>
            </a:r>
            <a:endParaRPr lang="en-US" sz="2550" dirty="0"/>
          </a:p>
        </p:txBody>
      </p:sp>
      <p:sp>
        <p:nvSpPr>
          <p:cNvPr id="12" name="Shape 10"/>
          <p:cNvSpPr/>
          <p:nvPr/>
        </p:nvSpPr>
        <p:spPr>
          <a:xfrm>
            <a:off x="6865144" y="3986213"/>
            <a:ext cx="2243584" cy="9525"/>
          </a:xfrm>
          <a:prstGeom prst="rect">
            <a:avLst/>
          </a:prstGeom>
          <a:solidFill>
            <a:srgbClr val="D8D2C4"/>
          </a:solidFill>
          <a:ln/>
        </p:spPr>
      </p:sp>
      <p:sp>
        <p:nvSpPr>
          <p:cNvPr id="13" name="Text 11"/>
          <p:cNvSpPr/>
          <p:nvPr/>
        </p:nvSpPr>
        <p:spPr>
          <a:xfrm>
            <a:off x="6788944" y="4148137"/>
            <a:ext cx="2319784" cy="781050"/>
          </a:xfrm>
          <a:prstGeom prst="rect">
            <a:avLst/>
          </a:prstGeom>
          <a:noFill/>
          <a:ln/>
        </p:spPr>
        <p:txBody>
          <a:bodyPr wrap="none" lIns="25400" tIns="25400" rIns="25400" bIns="25400" rtlCol="0" anchor="ctr">
            <a:normAutofit/>
          </a:bodyPr>
          <a:lstStyle/>
          <a:p>
            <a:pPr algn="r" indent="0" marL="0">
              <a:buNone/>
            </a:pPr>
            <a:r>
              <a:rPr lang="en-US" sz="3900" dirty="0">
                <a:solidFill>
                  <a:srgbClr val="191B1A"/>
                </a:solidFill>
                <a:latin typeface="YuMincho" pitchFamily="34" charset="0"/>
                <a:ea typeface="YuMincho" pitchFamily="34" charset="-122"/>
                <a:cs typeface="YuMincho" pitchFamily="34" charset="-120"/>
              </a:rPr>
              <a:t>−100</a:t>
            </a:r>
            <a:endParaRPr lang="en-US" sz="3900" dirty="0"/>
          </a:p>
        </p:txBody>
      </p:sp>
      <p:sp>
        <p:nvSpPr>
          <p:cNvPr id="14" name="Shape 12"/>
          <p:cNvSpPr/>
          <p:nvPr/>
        </p:nvSpPr>
        <p:spPr>
          <a:xfrm>
            <a:off x="1047750" y="5043488"/>
            <a:ext cx="5817394" cy="9525"/>
          </a:xfrm>
          <a:prstGeom prst="rect">
            <a:avLst/>
          </a:prstGeom>
          <a:solidFill>
            <a:srgbClr val="D8D2C4"/>
          </a:solidFill>
          <a:ln/>
        </p:spPr>
      </p:sp>
      <p:sp>
        <p:nvSpPr>
          <p:cNvPr id="15" name="Text 13"/>
          <p:cNvSpPr/>
          <p:nvPr/>
        </p:nvSpPr>
        <p:spPr>
          <a:xfrm>
            <a:off x="1047750" y="5205413"/>
            <a:ext cx="5991916" cy="785812"/>
          </a:xfrm>
          <a:prstGeom prst="rect">
            <a:avLst/>
          </a:prstGeom>
          <a:noFill/>
          <a:ln/>
        </p:spPr>
        <p:txBody>
          <a:bodyPr wrap="none" lIns="25400" tIns="25400" rIns="25400" bIns="25400" rtlCol="0" anchor="ctr">
            <a:normAutofit/>
          </a:bodyPr>
          <a:lstStyle/>
          <a:p>
            <a:pPr algn="l" indent="0" marL="0">
              <a:buNone/>
            </a:pPr>
            <a:r>
              <a:rPr lang="en-US" sz="2550" dirty="0">
                <a:solidFill>
                  <a:srgbClr val="191B1A"/>
                </a:solidFill>
                <a:latin typeface="YuGothic" pitchFamily="34" charset="0"/>
                <a:ea typeface="YuGothic" pitchFamily="34" charset="-122"/>
                <a:cs typeface="YuGothic" pitchFamily="34" charset="-120"/>
              </a:rPr>
              <a:t>固定支出</a:t>
            </a:r>
            <a:endParaRPr lang="en-US" sz="2550" dirty="0"/>
          </a:p>
        </p:txBody>
      </p:sp>
      <p:sp>
        <p:nvSpPr>
          <p:cNvPr id="16" name="Shape 14"/>
          <p:cNvSpPr/>
          <p:nvPr/>
        </p:nvSpPr>
        <p:spPr>
          <a:xfrm>
            <a:off x="6865144" y="5043488"/>
            <a:ext cx="2243584" cy="9525"/>
          </a:xfrm>
          <a:prstGeom prst="rect">
            <a:avLst/>
          </a:prstGeom>
          <a:solidFill>
            <a:srgbClr val="D8D2C4"/>
          </a:solidFill>
          <a:ln/>
        </p:spPr>
      </p:sp>
      <p:sp>
        <p:nvSpPr>
          <p:cNvPr id="17" name="Text 15"/>
          <p:cNvSpPr/>
          <p:nvPr/>
        </p:nvSpPr>
        <p:spPr>
          <a:xfrm>
            <a:off x="6788944" y="5205413"/>
            <a:ext cx="2319784" cy="785812"/>
          </a:xfrm>
          <a:prstGeom prst="rect">
            <a:avLst/>
          </a:prstGeom>
          <a:noFill/>
          <a:ln/>
        </p:spPr>
        <p:txBody>
          <a:bodyPr wrap="none" lIns="25400" tIns="25400" rIns="25400" bIns="25400" rtlCol="0" anchor="ctr">
            <a:normAutofit/>
          </a:bodyPr>
          <a:lstStyle/>
          <a:p>
            <a:pPr algn="r" indent="0" marL="0">
              <a:buNone/>
            </a:pPr>
            <a:r>
              <a:rPr lang="en-US" sz="3900" dirty="0">
                <a:solidFill>
                  <a:srgbClr val="191B1A"/>
                </a:solidFill>
                <a:latin typeface="YuMincho" pitchFamily="34" charset="0"/>
                <a:ea typeface="YuMincho" pitchFamily="34" charset="-122"/>
                <a:cs typeface="YuMincho" pitchFamily="34" charset="-120"/>
              </a:rPr>
              <a:t>−115</a:t>
            </a:r>
            <a:endParaRPr lang="en-US" sz="3900" dirty="0"/>
          </a:p>
        </p:txBody>
      </p:sp>
      <p:sp>
        <p:nvSpPr>
          <p:cNvPr id="18" name="Shape 16"/>
          <p:cNvSpPr/>
          <p:nvPr/>
        </p:nvSpPr>
        <p:spPr>
          <a:xfrm>
            <a:off x="1047750" y="6105525"/>
            <a:ext cx="5817394" cy="19050"/>
          </a:xfrm>
          <a:prstGeom prst="rect">
            <a:avLst/>
          </a:prstGeom>
          <a:solidFill>
            <a:srgbClr val="2F5D50"/>
          </a:solidFill>
          <a:ln/>
        </p:spPr>
      </p:sp>
      <p:sp>
        <p:nvSpPr>
          <p:cNvPr id="19" name="Text 17"/>
          <p:cNvSpPr/>
          <p:nvPr/>
        </p:nvSpPr>
        <p:spPr>
          <a:xfrm>
            <a:off x="1047750" y="6296025"/>
            <a:ext cx="5991916" cy="1057275"/>
          </a:xfrm>
          <a:prstGeom prst="rect">
            <a:avLst/>
          </a:prstGeom>
          <a:noFill/>
          <a:ln/>
        </p:spPr>
        <p:txBody>
          <a:bodyPr wrap="none" lIns="25400" tIns="25400" rIns="25400" bIns="25400" rtlCol="0" anchor="ctr">
            <a:normAutofit/>
          </a:bodyPr>
          <a:lstStyle/>
          <a:p>
            <a:pPr algn="l" indent="0" marL="0">
              <a:buNone/>
            </a:pPr>
            <a:r>
              <a:rPr lang="en-US" sz="2400" dirty="0">
                <a:solidFill>
                  <a:srgbClr val="2F5D50"/>
                </a:solidFill>
                <a:latin typeface="YuGothic" pitchFamily="34" charset="0"/>
                <a:ea typeface="YuGothic" pitchFamily="34" charset="-122"/>
                <a:cs typeface="YuGothic" pitchFamily="34" charset="-120"/>
              </a:rPr>
              <a:t>返済前の概算営業余力</a:t>
            </a:r>
            <a:endParaRPr lang="en-US" sz="2400" dirty="0"/>
          </a:p>
        </p:txBody>
      </p:sp>
      <p:sp>
        <p:nvSpPr>
          <p:cNvPr id="20" name="Shape 18"/>
          <p:cNvSpPr/>
          <p:nvPr/>
        </p:nvSpPr>
        <p:spPr>
          <a:xfrm>
            <a:off x="6865144" y="6105525"/>
            <a:ext cx="2243584" cy="19050"/>
          </a:xfrm>
          <a:prstGeom prst="rect">
            <a:avLst/>
          </a:prstGeom>
          <a:solidFill>
            <a:srgbClr val="2F5D50"/>
          </a:solidFill>
          <a:ln/>
        </p:spPr>
      </p:sp>
      <p:sp>
        <p:nvSpPr>
          <p:cNvPr id="21" name="Text 19"/>
          <p:cNvSpPr/>
          <p:nvPr/>
        </p:nvSpPr>
        <p:spPr>
          <a:xfrm>
            <a:off x="6788944" y="6296025"/>
            <a:ext cx="2319784" cy="1057275"/>
          </a:xfrm>
          <a:prstGeom prst="rect">
            <a:avLst/>
          </a:prstGeom>
          <a:noFill/>
          <a:ln/>
        </p:spPr>
        <p:txBody>
          <a:bodyPr wrap="none" lIns="25400" tIns="25400" rIns="25400" bIns="25400" rtlCol="0" anchor="ctr">
            <a:normAutofit/>
          </a:bodyPr>
          <a:lstStyle/>
          <a:p>
            <a:pPr algn="r" indent="0" marL="0">
              <a:buNone/>
            </a:pPr>
            <a:r>
              <a:rPr lang="en-US" sz="5400" dirty="0">
                <a:solidFill>
                  <a:srgbClr val="2F5D50"/>
                </a:solidFill>
                <a:latin typeface="YuMincho" pitchFamily="34" charset="0"/>
                <a:ea typeface="YuMincho" pitchFamily="34" charset="-122"/>
                <a:cs typeface="YuMincho" pitchFamily="34" charset="-120"/>
              </a:rPr>
              <a:t>35</a:t>
            </a:r>
            <a:endParaRPr lang="en-US" sz="5400" dirty="0"/>
          </a:p>
        </p:txBody>
      </p:sp>
      <p:sp>
        <p:nvSpPr>
          <p:cNvPr id="22" name="Text 20"/>
          <p:cNvSpPr/>
          <p:nvPr/>
        </p:nvSpPr>
        <p:spPr>
          <a:xfrm>
            <a:off x="9946928" y="2276475"/>
            <a:ext cx="8022654" cy="466725"/>
          </a:xfrm>
          <a:prstGeom prst="rect">
            <a:avLst/>
          </a:prstGeom>
          <a:noFill/>
          <a:ln/>
        </p:spPr>
        <p:txBody>
          <a:bodyPr wrap="square" lIns="25400" tIns="25400" rIns="25400" bIns="25400" rtlCol="0" anchor="t">
            <a:normAutofit/>
          </a:bodyPr>
          <a:lstStyle/>
          <a:p>
            <a:pPr algn="l" indent="0" marL="0">
              <a:buNone/>
            </a:pPr>
            <a:r>
              <a:rPr lang="en-US" sz="2250" spc="315" kern="0" dirty="0">
                <a:solidFill>
                  <a:srgbClr val="2F5D50"/>
                </a:solidFill>
                <a:latin typeface="YuGothic" pitchFamily="34" charset="0"/>
                <a:ea typeface="YuGothic" pitchFamily="34" charset="-122"/>
                <a:cs typeface="YuGothic" pitchFamily="34" charset="-120"/>
              </a:rPr>
              <a:t>固定支出の内訳（単位：万円）</a:t>
            </a:r>
            <a:endParaRPr lang="en-US" sz="2250" dirty="0"/>
          </a:p>
        </p:txBody>
      </p:sp>
      <p:sp>
        <p:nvSpPr>
          <p:cNvPr id="23" name="Shape 21"/>
          <p:cNvSpPr/>
          <p:nvPr/>
        </p:nvSpPr>
        <p:spPr>
          <a:xfrm>
            <a:off x="9946928" y="2924175"/>
            <a:ext cx="5186363" cy="19050"/>
          </a:xfrm>
          <a:prstGeom prst="rect">
            <a:avLst/>
          </a:prstGeom>
          <a:solidFill>
            <a:srgbClr val="191B1A"/>
          </a:solidFill>
          <a:ln/>
        </p:spPr>
      </p:sp>
      <p:sp>
        <p:nvSpPr>
          <p:cNvPr id="24" name="Text 22"/>
          <p:cNvSpPr/>
          <p:nvPr/>
        </p:nvSpPr>
        <p:spPr>
          <a:xfrm>
            <a:off x="9946928" y="3038475"/>
            <a:ext cx="5341953" cy="633413"/>
          </a:xfrm>
          <a:prstGeom prst="rect">
            <a:avLst/>
          </a:prstGeom>
          <a:noFill/>
          <a:ln/>
        </p:spPr>
        <p:txBody>
          <a:bodyPr wrap="none" lIns="25400" tIns="25400" rIns="25400" bIns="25400" rtlCol="0" anchor="ctr">
            <a:normAutofit/>
          </a:bodyPr>
          <a:lstStyle/>
          <a:p>
            <a:pPr algn="l" indent="0" marL="0">
              <a:buNone/>
            </a:pPr>
            <a:r>
              <a:rPr lang="en-US" sz="2400" dirty="0">
                <a:solidFill>
                  <a:srgbClr val="191B1A"/>
                </a:solidFill>
                <a:latin typeface="YuGothic" pitchFamily="34" charset="0"/>
                <a:ea typeface="YuGothic" pitchFamily="34" charset="-122"/>
                <a:cs typeface="YuGothic" pitchFamily="34" charset="-120"/>
              </a:rPr>
              <a:t>代表報酬</a:t>
            </a:r>
            <a:endParaRPr lang="en-US" sz="2400" dirty="0"/>
          </a:p>
        </p:txBody>
      </p:sp>
      <p:sp>
        <p:nvSpPr>
          <p:cNvPr id="25" name="Shape 23"/>
          <p:cNvSpPr/>
          <p:nvPr/>
        </p:nvSpPr>
        <p:spPr>
          <a:xfrm>
            <a:off x="15133290" y="2924175"/>
            <a:ext cx="2106960" cy="19050"/>
          </a:xfrm>
          <a:prstGeom prst="rect">
            <a:avLst/>
          </a:prstGeom>
          <a:solidFill>
            <a:srgbClr val="191B1A"/>
          </a:solidFill>
          <a:ln/>
        </p:spPr>
      </p:sp>
      <p:sp>
        <p:nvSpPr>
          <p:cNvPr id="26" name="Text 24"/>
          <p:cNvSpPr/>
          <p:nvPr/>
        </p:nvSpPr>
        <p:spPr>
          <a:xfrm>
            <a:off x="15057090" y="3038475"/>
            <a:ext cx="2183160" cy="633413"/>
          </a:xfrm>
          <a:prstGeom prst="rect">
            <a:avLst/>
          </a:prstGeom>
          <a:noFill/>
          <a:ln/>
        </p:spPr>
        <p:txBody>
          <a:bodyPr wrap="none" lIns="25400" tIns="25400" rIns="25400" bIns="25400" rtlCol="0" anchor="ctr">
            <a:normAutofit/>
          </a:bodyPr>
          <a:lstStyle/>
          <a:p>
            <a:pPr algn="r" indent="0" marL="0">
              <a:buNone/>
            </a:pPr>
            <a:r>
              <a:rPr lang="en-US" sz="3150" dirty="0">
                <a:solidFill>
                  <a:srgbClr val="191B1A"/>
                </a:solidFill>
                <a:latin typeface="YuMincho" pitchFamily="34" charset="0"/>
                <a:ea typeface="YuMincho" pitchFamily="34" charset="-122"/>
                <a:cs typeface="YuMincho" pitchFamily="34" charset="-120"/>
              </a:rPr>
              <a:t>30</a:t>
            </a:r>
            <a:endParaRPr lang="en-US" sz="3150" dirty="0"/>
          </a:p>
        </p:txBody>
      </p:sp>
      <p:sp>
        <p:nvSpPr>
          <p:cNvPr id="27" name="Shape 25"/>
          <p:cNvSpPr/>
          <p:nvPr/>
        </p:nvSpPr>
        <p:spPr>
          <a:xfrm>
            <a:off x="9946928" y="3729038"/>
            <a:ext cx="5186363" cy="9525"/>
          </a:xfrm>
          <a:prstGeom prst="rect">
            <a:avLst/>
          </a:prstGeom>
          <a:solidFill>
            <a:srgbClr val="D8D2C4"/>
          </a:solidFill>
          <a:ln/>
        </p:spPr>
      </p:sp>
      <p:sp>
        <p:nvSpPr>
          <p:cNvPr id="28" name="Text 26"/>
          <p:cNvSpPr/>
          <p:nvPr/>
        </p:nvSpPr>
        <p:spPr>
          <a:xfrm>
            <a:off x="9946928" y="3833812"/>
            <a:ext cx="5341953" cy="638175"/>
          </a:xfrm>
          <a:prstGeom prst="rect">
            <a:avLst/>
          </a:prstGeom>
          <a:noFill/>
          <a:ln/>
        </p:spPr>
        <p:txBody>
          <a:bodyPr wrap="none" lIns="25400" tIns="25400" rIns="25400" bIns="25400" rtlCol="0" anchor="ctr">
            <a:normAutofit/>
          </a:bodyPr>
          <a:lstStyle/>
          <a:p>
            <a:pPr algn="l" indent="0" marL="0">
              <a:buNone/>
            </a:pPr>
            <a:r>
              <a:rPr lang="en-US" sz="2400" dirty="0">
                <a:solidFill>
                  <a:srgbClr val="191B1A"/>
                </a:solidFill>
                <a:latin typeface="YuGothic" pitchFamily="34" charset="0"/>
                <a:ea typeface="YuGothic" pitchFamily="34" charset="-122"/>
                <a:cs typeface="YuGothic" pitchFamily="34" charset="-120"/>
              </a:rPr>
              <a:t>従業員人件費</a:t>
            </a:r>
            <a:endParaRPr lang="en-US" sz="2400" dirty="0"/>
          </a:p>
        </p:txBody>
      </p:sp>
      <p:sp>
        <p:nvSpPr>
          <p:cNvPr id="29" name="Shape 27"/>
          <p:cNvSpPr/>
          <p:nvPr/>
        </p:nvSpPr>
        <p:spPr>
          <a:xfrm>
            <a:off x="15133290" y="3729038"/>
            <a:ext cx="2106960" cy="9525"/>
          </a:xfrm>
          <a:prstGeom prst="rect">
            <a:avLst/>
          </a:prstGeom>
          <a:solidFill>
            <a:srgbClr val="D8D2C4"/>
          </a:solidFill>
          <a:ln/>
        </p:spPr>
      </p:sp>
      <p:sp>
        <p:nvSpPr>
          <p:cNvPr id="30" name="Text 28"/>
          <p:cNvSpPr/>
          <p:nvPr/>
        </p:nvSpPr>
        <p:spPr>
          <a:xfrm>
            <a:off x="15057090" y="3833812"/>
            <a:ext cx="2183160" cy="638175"/>
          </a:xfrm>
          <a:prstGeom prst="rect">
            <a:avLst/>
          </a:prstGeom>
          <a:noFill/>
          <a:ln/>
        </p:spPr>
        <p:txBody>
          <a:bodyPr wrap="none" lIns="25400" tIns="25400" rIns="25400" bIns="25400" rtlCol="0" anchor="ctr">
            <a:normAutofit/>
          </a:bodyPr>
          <a:lstStyle/>
          <a:p>
            <a:pPr algn="r" indent="0" marL="0">
              <a:buNone/>
            </a:pPr>
            <a:r>
              <a:rPr lang="en-US" sz="3150" dirty="0">
                <a:solidFill>
                  <a:srgbClr val="191B1A"/>
                </a:solidFill>
                <a:latin typeface="YuMincho" pitchFamily="34" charset="0"/>
                <a:ea typeface="YuMincho" pitchFamily="34" charset="-122"/>
                <a:cs typeface="YuMincho" pitchFamily="34" charset="-120"/>
              </a:rPr>
              <a:t>45</a:t>
            </a:r>
            <a:endParaRPr lang="en-US" sz="3150" dirty="0"/>
          </a:p>
        </p:txBody>
      </p:sp>
      <p:sp>
        <p:nvSpPr>
          <p:cNvPr id="31" name="Shape 29"/>
          <p:cNvSpPr/>
          <p:nvPr/>
        </p:nvSpPr>
        <p:spPr>
          <a:xfrm>
            <a:off x="9946928" y="4529138"/>
            <a:ext cx="5186363" cy="9525"/>
          </a:xfrm>
          <a:prstGeom prst="rect">
            <a:avLst/>
          </a:prstGeom>
          <a:solidFill>
            <a:srgbClr val="D8D2C4"/>
          </a:solidFill>
          <a:ln/>
        </p:spPr>
      </p:sp>
      <p:sp>
        <p:nvSpPr>
          <p:cNvPr id="32" name="Text 30"/>
          <p:cNvSpPr/>
          <p:nvPr/>
        </p:nvSpPr>
        <p:spPr>
          <a:xfrm>
            <a:off x="9946928" y="4633913"/>
            <a:ext cx="5341953" cy="638175"/>
          </a:xfrm>
          <a:prstGeom prst="rect">
            <a:avLst/>
          </a:prstGeom>
          <a:noFill/>
          <a:ln/>
        </p:spPr>
        <p:txBody>
          <a:bodyPr wrap="none" lIns="25400" tIns="25400" rIns="25400" bIns="25400" rtlCol="0" anchor="ctr">
            <a:normAutofit/>
          </a:bodyPr>
          <a:lstStyle/>
          <a:p>
            <a:pPr algn="l" indent="0" marL="0">
              <a:buNone/>
            </a:pPr>
            <a:r>
              <a:rPr lang="en-US" sz="2400" dirty="0">
                <a:solidFill>
                  <a:srgbClr val="191B1A"/>
                </a:solidFill>
                <a:latin typeface="YuGothic" pitchFamily="34" charset="0"/>
                <a:ea typeface="YuGothic" pitchFamily="34" charset="-122"/>
                <a:cs typeface="YuGothic" pitchFamily="34" charset="-120"/>
              </a:rPr>
              <a:t>家賃</a:t>
            </a:r>
            <a:endParaRPr lang="en-US" sz="2400" dirty="0"/>
          </a:p>
        </p:txBody>
      </p:sp>
      <p:sp>
        <p:nvSpPr>
          <p:cNvPr id="33" name="Shape 31"/>
          <p:cNvSpPr/>
          <p:nvPr/>
        </p:nvSpPr>
        <p:spPr>
          <a:xfrm>
            <a:off x="15133290" y="4529138"/>
            <a:ext cx="2106960" cy="9525"/>
          </a:xfrm>
          <a:prstGeom prst="rect">
            <a:avLst/>
          </a:prstGeom>
          <a:solidFill>
            <a:srgbClr val="D8D2C4"/>
          </a:solidFill>
          <a:ln/>
        </p:spPr>
      </p:sp>
      <p:sp>
        <p:nvSpPr>
          <p:cNvPr id="34" name="Text 32"/>
          <p:cNvSpPr/>
          <p:nvPr/>
        </p:nvSpPr>
        <p:spPr>
          <a:xfrm>
            <a:off x="15057090" y="4633913"/>
            <a:ext cx="2183160" cy="638175"/>
          </a:xfrm>
          <a:prstGeom prst="rect">
            <a:avLst/>
          </a:prstGeom>
          <a:noFill/>
          <a:ln/>
        </p:spPr>
        <p:txBody>
          <a:bodyPr wrap="none" lIns="25400" tIns="25400" rIns="25400" bIns="25400" rtlCol="0" anchor="ctr">
            <a:normAutofit/>
          </a:bodyPr>
          <a:lstStyle/>
          <a:p>
            <a:pPr algn="r" indent="0" marL="0">
              <a:buNone/>
            </a:pPr>
            <a:r>
              <a:rPr lang="en-US" sz="3150" dirty="0">
                <a:solidFill>
                  <a:srgbClr val="191B1A"/>
                </a:solidFill>
                <a:latin typeface="YuMincho" pitchFamily="34" charset="0"/>
                <a:ea typeface="YuMincho" pitchFamily="34" charset="-122"/>
                <a:cs typeface="YuMincho" pitchFamily="34" charset="-120"/>
              </a:rPr>
              <a:t>18</a:t>
            </a:r>
            <a:endParaRPr lang="en-US" sz="3150" dirty="0"/>
          </a:p>
        </p:txBody>
      </p:sp>
      <p:sp>
        <p:nvSpPr>
          <p:cNvPr id="35" name="Shape 33"/>
          <p:cNvSpPr/>
          <p:nvPr/>
        </p:nvSpPr>
        <p:spPr>
          <a:xfrm>
            <a:off x="9946928" y="5329238"/>
            <a:ext cx="5186363" cy="9525"/>
          </a:xfrm>
          <a:prstGeom prst="rect">
            <a:avLst/>
          </a:prstGeom>
          <a:solidFill>
            <a:srgbClr val="D8D2C4"/>
          </a:solidFill>
          <a:ln/>
        </p:spPr>
      </p:sp>
      <p:sp>
        <p:nvSpPr>
          <p:cNvPr id="36" name="Text 34"/>
          <p:cNvSpPr/>
          <p:nvPr/>
        </p:nvSpPr>
        <p:spPr>
          <a:xfrm>
            <a:off x="9946928" y="5434013"/>
            <a:ext cx="5341953" cy="638175"/>
          </a:xfrm>
          <a:prstGeom prst="rect">
            <a:avLst/>
          </a:prstGeom>
          <a:noFill/>
          <a:ln/>
        </p:spPr>
        <p:txBody>
          <a:bodyPr wrap="none" lIns="25400" tIns="25400" rIns="25400" bIns="25400" rtlCol="0" anchor="ctr">
            <a:normAutofit/>
          </a:bodyPr>
          <a:lstStyle/>
          <a:p>
            <a:pPr algn="l" indent="0" marL="0">
              <a:buNone/>
            </a:pPr>
            <a:r>
              <a:rPr lang="en-US" sz="2400" dirty="0">
                <a:solidFill>
                  <a:srgbClr val="191B1A"/>
                </a:solidFill>
                <a:latin typeface="YuGothic" pitchFamily="34" charset="0"/>
                <a:ea typeface="YuGothic" pitchFamily="34" charset="-122"/>
                <a:cs typeface="YuGothic" pitchFamily="34" charset="-120"/>
              </a:rPr>
              <a:t>水道光熱</a:t>
            </a:r>
            <a:endParaRPr lang="en-US" sz="2400" dirty="0"/>
          </a:p>
        </p:txBody>
      </p:sp>
      <p:sp>
        <p:nvSpPr>
          <p:cNvPr id="37" name="Shape 35"/>
          <p:cNvSpPr/>
          <p:nvPr/>
        </p:nvSpPr>
        <p:spPr>
          <a:xfrm>
            <a:off x="15133290" y="5329238"/>
            <a:ext cx="2106960" cy="9525"/>
          </a:xfrm>
          <a:prstGeom prst="rect">
            <a:avLst/>
          </a:prstGeom>
          <a:solidFill>
            <a:srgbClr val="D8D2C4"/>
          </a:solidFill>
          <a:ln/>
        </p:spPr>
      </p:sp>
      <p:sp>
        <p:nvSpPr>
          <p:cNvPr id="38" name="Text 36"/>
          <p:cNvSpPr/>
          <p:nvPr/>
        </p:nvSpPr>
        <p:spPr>
          <a:xfrm>
            <a:off x="15057090" y="5434013"/>
            <a:ext cx="2183160" cy="638175"/>
          </a:xfrm>
          <a:prstGeom prst="rect">
            <a:avLst/>
          </a:prstGeom>
          <a:noFill/>
          <a:ln/>
        </p:spPr>
        <p:txBody>
          <a:bodyPr wrap="none" lIns="25400" tIns="25400" rIns="25400" bIns="25400" rtlCol="0" anchor="ctr">
            <a:normAutofit/>
          </a:bodyPr>
          <a:lstStyle/>
          <a:p>
            <a:pPr algn="r" indent="0" marL="0">
              <a:buNone/>
            </a:pPr>
            <a:r>
              <a:rPr lang="en-US" sz="3150" dirty="0">
                <a:solidFill>
                  <a:srgbClr val="191B1A"/>
                </a:solidFill>
                <a:latin typeface="YuMincho" pitchFamily="34" charset="0"/>
                <a:ea typeface="YuMincho" pitchFamily="34" charset="-122"/>
                <a:cs typeface="YuMincho" pitchFamily="34" charset="-120"/>
              </a:rPr>
              <a:t>8</a:t>
            </a:r>
            <a:endParaRPr lang="en-US" sz="3150" dirty="0"/>
          </a:p>
        </p:txBody>
      </p:sp>
      <p:sp>
        <p:nvSpPr>
          <p:cNvPr id="39" name="Shape 37"/>
          <p:cNvSpPr/>
          <p:nvPr/>
        </p:nvSpPr>
        <p:spPr>
          <a:xfrm>
            <a:off x="9946928" y="6129338"/>
            <a:ext cx="5186363" cy="9525"/>
          </a:xfrm>
          <a:prstGeom prst="rect">
            <a:avLst/>
          </a:prstGeom>
          <a:solidFill>
            <a:srgbClr val="D8D2C4"/>
          </a:solidFill>
          <a:ln/>
        </p:spPr>
      </p:sp>
      <p:sp>
        <p:nvSpPr>
          <p:cNvPr id="40" name="Text 38"/>
          <p:cNvSpPr/>
          <p:nvPr/>
        </p:nvSpPr>
        <p:spPr>
          <a:xfrm>
            <a:off x="9946928" y="6234113"/>
            <a:ext cx="5341953" cy="642938"/>
          </a:xfrm>
          <a:prstGeom prst="rect">
            <a:avLst/>
          </a:prstGeom>
          <a:noFill/>
          <a:ln/>
        </p:spPr>
        <p:txBody>
          <a:bodyPr wrap="none" lIns="25400" tIns="25400" rIns="25400" bIns="25400" rtlCol="0" anchor="ctr">
            <a:normAutofit/>
          </a:bodyPr>
          <a:lstStyle/>
          <a:p>
            <a:pPr algn="l" indent="0" marL="0">
              <a:buNone/>
            </a:pPr>
            <a:r>
              <a:rPr lang="en-US" sz="2400" dirty="0">
                <a:solidFill>
                  <a:srgbClr val="191B1A"/>
                </a:solidFill>
                <a:latin typeface="YuGothic" pitchFamily="34" charset="0"/>
                <a:ea typeface="YuGothic" pitchFamily="34" charset="-122"/>
                <a:cs typeface="YuGothic" pitchFamily="34" charset="-120"/>
              </a:rPr>
              <a:t>その他</a:t>
            </a:r>
            <a:endParaRPr lang="en-US" sz="2400" dirty="0"/>
          </a:p>
        </p:txBody>
      </p:sp>
      <p:sp>
        <p:nvSpPr>
          <p:cNvPr id="41" name="Shape 39"/>
          <p:cNvSpPr/>
          <p:nvPr/>
        </p:nvSpPr>
        <p:spPr>
          <a:xfrm>
            <a:off x="15133290" y="6129338"/>
            <a:ext cx="2106960" cy="9525"/>
          </a:xfrm>
          <a:prstGeom prst="rect">
            <a:avLst/>
          </a:prstGeom>
          <a:solidFill>
            <a:srgbClr val="D8D2C4"/>
          </a:solidFill>
          <a:ln/>
        </p:spPr>
      </p:sp>
      <p:sp>
        <p:nvSpPr>
          <p:cNvPr id="42" name="Text 40"/>
          <p:cNvSpPr/>
          <p:nvPr/>
        </p:nvSpPr>
        <p:spPr>
          <a:xfrm>
            <a:off x="15057090" y="6234113"/>
            <a:ext cx="2183160" cy="642938"/>
          </a:xfrm>
          <a:prstGeom prst="rect">
            <a:avLst/>
          </a:prstGeom>
          <a:noFill/>
          <a:ln/>
        </p:spPr>
        <p:txBody>
          <a:bodyPr wrap="none" lIns="25400" tIns="25400" rIns="25400" bIns="25400" rtlCol="0" anchor="ctr">
            <a:normAutofit/>
          </a:bodyPr>
          <a:lstStyle/>
          <a:p>
            <a:pPr algn="r" indent="0" marL="0">
              <a:buNone/>
            </a:pPr>
            <a:r>
              <a:rPr lang="en-US" sz="3150" dirty="0">
                <a:solidFill>
                  <a:srgbClr val="191B1A"/>
                </a:solidFill>
                <a:latin typeface="YuMincho" pitchFamily="34" charset="0"/>
                <a:ea typeface="YuMincho" pitchFamily="34" charset="-122"/>
                <a:cs typeface="YuMincho" pitchFamily="34" charset="-120"/>
              </a:rPr>
              <a:t>14</a:t>
            </a:r>
            <a:endParaRPr lang="en-US" sz="3150" dirty="0"/>
          </a:p>
        </p:txBody>
      </p:sp>
      <p:sp>
        <p:nvSpPr>
          <p:cNvPr id="43" name="Shape 41"/>
          <p:cNvSpPr/>
          <p:nvPr/>
        </p:nvSpPr>
        <p:spPr>
          <a:xfrm>
            <a:off x="9946928" y="6934200"/>
            <a:ext cx="5186363" cy="19050"/>
          </a:xfrm>
          <a:prstGeom prst="rect">
            <a:avLst/>
          </a:prstGeom>
          <a:solidFill>
            <a:srgbClr val="191B1A"/>
          </a:solidFill>
          <a:ln/>
        </p:spPr>
      </p:sp>
      <p:sp>
        <p:nvSpPr>
          <p:cNvPr id="44" name="Text 42"/>
          <p:cNvSpPr/>
          <p:nvPr/>
        </p:nvSpPr>
        <p:spPr>
          <a:xfrm>
            <a:off x="9946928" y="7067550"/>
            <a:ext cx="5341953" cy="771525"/>
          </a:xfrm>
          <a:prstGeom prst="rect">
            <a:avLst/>
          </a:prstGeom>
          <a:noFill/>
          <a:ln/>
        </p:spPr>
        <p:txBody>
          <a:bodyPr wrap="none" lIns="25400" tIns="25400" rIns="25400" bIns="25400" rtlCol="0" anchor="ctr">
            <a:normAutofit/>
          </a:bodyPr>
          <a:lstStyle/>
          <a:p>
            <a:pPr algn="l" indent="0" marL="0">
              <a:buNone/>
            </a:pPr>
            <a:r>
              <a:rPr lang="en-US" sz="2400" dirty="0">
                <a:solidFill>
                  <a:srgbClr val="191B1A"/>
                </a:solidFill>
                <a:latin typeface="YuGothic" pitchFamily="34" charset="0"/>
                <a:ea typeface="YuGothic" pitchFamily="34" charset="-122"/>
                <a:cs typeface="YuGothic" pitchFamily="34" charset="-120"/>
              </a:rPr>
              <a:t>合計</a:t>
            </a:r>
            <a:endParaRPr lang="en-US" sz="2400" dirty="0"/>
          </a:p>
        </p:txBody>
      </p:sp>
      <p:sp>
        <p:nvSpPr>
          <p:cNvPr id="45" name="Shape 43"/>
          <p:cNvSpPr/>
          <p:nvPr/>
        </p:nvSpPr>
        <p:spPr>
          <a:xfrm>
            <a:off x="15133290" y="6934200"/>
            <a:ext cx="2106960" cy="19050"/>
          </a:xfrm>
          <a:prstGeom prst="rect">
            <a:avLst/>
          </a:prstGeom>
          <a:solidFill>
            <a:srgbClr val="191B1A"/>
          </a:solidFill>
          <a:ln/>
        </p:spPr>
      </p:sp>
      <p:sp>
        <p:nvSpPr>
          <p:cNvPr id="46" name="Text 44"/>
          <p:cNvSpPr/>
          <p:nvPr/>
        </p:nvSpPr>
        <p:spPr>
          <a:xfrm>
            <a:off x="15057090" y="7067550"/>
            <a:ext cx="2183160" cy="771525"/>
          </a:xfrm>
          <a:prstGeom prst="rect">
            <a:avLst/>
          </a:prstGeom>
          <a:noFill/>
          <a:ln/>
        </p:spPr>
        <p:txBody>
          <a:bodyPr wrap="none" lIns="25400" tIns="25400" rIns="25400" bIns="25400" rtlCol="0" anchor="ctr">
            <a:normAutofit/>
          </a:bodyPr>
          <a:lstStyle/>
          <a:p>
            <a:pPr algn="r" indent="0" marL="0">
              <a:buNone/>
            </a:pPr>
            <a:r>
              <a:rPr lang="en-US" sz="3900" dirty="0">
                <a:solidFill>
                  <a:srgbClr val="191B1A"/>
                </a:solidFill>
                <a:latin typeface="YuMincho" pitchFamily="34" charset="0"/>
                <a:ea typeface="YuMincho" pitchFamily="34" charset="-122"/>
                <a:cs typeface="YuMincho" pitchFamily="34" charset="-120"/>
              </a:rPr>
              <a:t>115</a:t>
            </a:r>
            <a:endParaRPr lang="en-US" sz="3900" dirty="0"/>
          </a:p>
        </p:txBody>
      </p:sp>
      <p:sp>
        <p:nvSpPr>
          <p:cNvPr id="47" name="Text 45"/>
          <p:cNvSpPr/>
          <p:nvPr/>
        </p:nvSpPr>
        <p:spPr>
          <a:xfrm>
            <a:off x="1047750" y="8140154"/>
            <a:ext cx="15893415" cy="880021"/>
          </a:xfrm>
          <a:prstGeom prst="rect">
            <a:avLst/>
          </a:prstGeom>
          <a:noFill/>
          <a:ln/>
        </p:spPr>
        <p:txBody>
          <a:bodyPr wrap="square" lIns="25400" tIns="25400" rIns="25400" bIns="25400" rtlCol="0" anchor="t">
            <a:normAutofit/>
          </a:bodyPr>
          <a:lstStyle/>
          <a:p>
            <a:pPr algn="l" indent="0" marL="0">
              <a:lnSpc>
                <a:spcPct val="113333"/>
              </a:lnSpc>
              <a:buNone/>
            </a:pPr>
            <a:r>
              <a:rPr lang="en-US" sz="1950" dirty="0">
                <a:solidFill>
                  <a:srgbClr val="6E6A60"/>
                </a:solidFill>
                <a:latin typeface="YuGothic" pitchFamily="34" charset="0"/>
                <a:ea typeface="YuGothic" pitchFamily="34" charset="-122"/>
                <a:cs typeface="YuGothic" pitchFamily="34" charset="-120"/>
              </a:rPr>
              <a:t>材料・包材等を変動費とする。人件費は事業主負担を含む仮置き。税込入出金ベースの簡易モデルで、減価償却・借入利息・税金を控除した営業利益ではない。</a:t>
            </a:r>
            <a:endParaRPr lang="en-US" sz="1950" dirty="0"/>
          </a:p>
        </p:txBody>
      </p:sp>
      <p:sp>
        <p:nvSpPr>
          <p:cNvPr id="48" name="Shape 46"/>
          <p:cNvSpPr/>
          <p:nvPr/>
        </p:nvSpPr>
        <p:spPr>
          <a:xfrm>
            <a:off x="1047750" y="8982075"/>
            <a:ext cx="16192500" cy="9525"/>
          </a:xfrm>
          <a:prstGeom prst="rect">
            <a:avLst/>
          </a:prstGeom>
          <a:solidFill>
            <a:srgbClr val="DDD7C9"/>
          </a:solidFill>
          <a:ln/>
        </p:spPr>
      </p:sp>
      <p:sp>
        <p:nvSpPr>
          <p:cNvPr id="49" name="Text 47"/>
          <p:cNvSpPr/>
          <p:nvPr/>
        </p:nvSpPr>
        <p:spPr>
          <a:xfrm>
            <a:off x="1047750" y="9258300"/>
            <a:ext cx="3661313" cy="381000"/>
          </a:xfrm>
          <a:prstGeom prst="rect">
            <a:avLst/>
          </a:prstGeom>
          <a:noFill/>
          <a:ln/>
        </p:spPr>
        <p:txBody>
          <a:bodyPr wrap="none" lIns="25400" tIns="25400" rIns="25400" bIns="25400" rtlCol="0" anchor="t">
            <a:normAutofit/>
          </a:bodyPr>
          <a:lstStyle/>
          <a:p>
            <a:pPr algn="l" indent="0" marL="0">
              <a:buNone/>
            </a:pPr>
            <a:r>
              <a:rPr lang="en-US" sz="1800" spc="72" kern="0" dirty="0">
                <a:solidFill>
                  <a:srgbClr val="6B6558"/>
                </a:solidFill>
                <a:latin typeface="YuGothic" pitchFamily="34" charset="0"/>
                <a:ea typeface="YuGothic" pitchFamily="34" charset="-122"/>
                <a:cs typeface="YuGothic" pitchFamily="34" charset="-120"/>
              </a:rPr>
              <a:t>架空事業の計画例／数値は仮定</a:t>
            </a:r>
            <a:endParaRPr lang="en-US" sz="1800" dirty="0"/>
          </a:p>
        </p:txBody>
      </p:sp>
      <p:sp>
        <p:nvSpPr>
          <p:cNvPr id="50" name="Text 48"/>
          <p:cNvSpPr/>
          <p:nvPr/>
        </p:nvSpPr>
        <p:spPr>
          <a:xfrm>
            <a:off x="15144750" y="9258300"/>
            <a:ext cx="2095500" cy="381000"/>
          </a:xfrm>
          <a:prstGeom prst="rect">
            <a:avLst/>
          </a:prstGeom>
          <a:noFill/>
          <a:ln/>
        </p:spPr>
        <p:txBody>
          <a:bodyPr wrap="none" lIns="25400" tIns="25400" rIns="25400" bIns="25400" rtlCol="0" anchor="t">
            <a:normAutofit/>
          </a:bodyPr>
          <a:lstStyle/>
          <a:p>
            <a:pPr algn="r" indent="0" marL="0">
              <a:buNone/>
            </a:pPr>
            <a:r>
              <a:rPr lang="en-US" sz="1800" spc="72" kern="0" dirty="0">
                <a:solidFill>
                  <a:srgbClr val="6B6558"/>
                </a:solidFill>
                <a:latin typeface="YuGothic" pitchFamily="34" charset="0"/>
                <a:ea typeface="YuGothic" pitchFamily="34" charset="-122"/>
                <a:cs typeface="YuGothic" pitchFamily="34" charset="-120"/>
              </a:rPr>
              <a:t>07 ／ 12</a:t>
            </a:r>
            <a:endParaRPr lang="en-US" sz="1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B231F"/>
        </a:solidFill>
      </p:bgPr>
    </p:bg>
    <p:spTree>
      <p:nvGrpSpPr>
        <p:cNvPr id="1" name=""/>
        <p:cNvGrpSpPr/>
        <p:nvPr/>
      </p:nvGrpSpPr>
      <p:grpSpPr>
        <a:xfrm>
          <a:off x="0" y="0"/>
          <a:ext cx="0" cy="0"/>
          <a:chOff x="0" y="0"/>
          <a:chExt cx="0" cy="0"/>
        </a:xfrm>
      </p:grpSpPr>
      <p:sp>
        <p:nvSpPr>
          <p:cNvPr id="2" name="Shape 0"/>
          <p:cNvSpPr/>
          <p:nvPr/>
        </p:nvSpPr>
        <p:spPr>
          <a:xfrm>
            <a:off x="1047750" y="838200"/>
            <a:ext cx="685800" cy="28575"/>
          </a:xfrm>
          <a:prstGeom prst="rect">
            <a:avLst/>
          </a:prstGeom>
          <a:solidFill>
            <a:srgbClr val="C48A3E"/>
          </a:solidFill>
          <a:ln/>
        </p:spPr>
      </p:sp>
      <p:sp>
        <p:nvSpPr>
          <p:cNvPr id="3" name="Text 1"/>
          <p:cNvSpPr/>
          <p:nvPr/>
        </p:nvSpPr>
        <p:spPr>
          <a:xfrm>
            <a:off x="1047750" y="1057275"/>
            <a:ext cx="17811750" cy="952500"/>
          </a:xfrm>
          <a:prstGeom prst="rect">
            <a:avLst/>
          </a:prstGeom>
          <a:noFill/>
          <a:ln/>
        </p:spPr>
        <p:txBody>
          <a:bodyPr wrap="square" lIns="25400" tIns="25400" rIns="25400" bIns="25400" rtlCol="0" anchor="t">
            <a:normAutofit/>
          </a:bodyPr>
          <a:lstStyle/>
          <a:p>
            <a:pPr algn="l" indent="0" marL="0">
              <a:buNone/>
            </a:pPr>
            <a:r>
              <a:rPr lang="en-US" sz="4800" spc="192" kern="0" dirty="0">
                <a:solidFill>
                  <a:srgbClr val="F4F1E9"/>
                </a:solidFill>
                <a:latin typeface="YuMincho" pitchFamily="34" charset="0"/>
                <a:ea typeface="YuMincho" pitchFamily="34" charset="-122"/>
                <a:cs typeface="YuMincho" pitchFamily="34" charset="-120"/>
              </a:rPr>
              <a:t>返済計画</a:t>
            </a:r>
            <a:endParaRPr lang="en-US" sz="4800" dirty="0"/>
          </a:p>
        </p:txBody>
      </p:sp>
      <p:sp>
        <p:nvSpPr>
          <p:cNvPr id="4" name="Text 2"/>
          <p:cNvSpPr/>
          <p:nvPr/>
        </p:nvSpPr>
        <p:spPr>
          <a:xfrm>
            <a:off x="1047750" y="2428875"/>
            <a:ext cx="7178070" cy="466725"/>
          </a:xfrm>
          <a:prstGeom prst="rect">
            <a:avLst/>
          </a:prstGeom>
          <a:noFill/>
          <a:ln/>
        </p:spPr>
        <p:txBody>
          <a:bodyPr wrap="square" lIns="25400" tIns="25400" rIns="25400" bIns="25400" rtlCol="0" anchor="t">
            <a:normAutofit/>
          </a:bodyPr>
          <a:lstStyle/>
          <a:p>
            <a:pPr algn="l" indent="0" marL="0">
              <a:buNone/>
            </a:pPr>
            <a:r>
              <a:rPr lang="en-US" sz="2250" spc="315" kern="0" dirty="0">
                <a:solidFill>
                  <a:srgbClr val="A9BDB0"/>
                </a:solidFill>
                <a:latin typeface="YuGothic" pitchFamily="34" charset="0"/>
                <a:ea typeface="YuGothic" pitchFamily="34" charset="-122"/>
                <a:cs typeface="YuGothic" pitchFamily="34" charset="-120"/>
              </a:rPr>
              <a:t>試算条件</a:t>
            </a:r>
            <a:endParaRPr lang="en-US" sz="2250" dirty="0"/>
          </a:p>
        </p:txBody>
      </p:sp>
      <p:sp>
        <p:nvSpPr>
          <p:cNvPr id="5" name="Shape 3"/>
          <p:cNvSpPr/>
          <p:nvPr/>
        </p:nvSpPr>
        <p:spPr>
          <a:xfrm>
            <a:off x="1047750" y="3076575"/>
            <a:ext cx="3559373" cy="19050"/>
          </a:xfrm>
          <a:prstGeom prst="rect">
            <a:avLst/>
          </a:prstGeom>
          <a:solidFill>
            <a:srgbClr val="6E7A70"/>
          </a:solidFill>
          <a:ln/>
        </p:spPr>
      </p:sp>
      <p:sp>
        <p:nvSpPr>
          <p:cNvPr id="6" name="Text 4"/>
          <p:cNvSpPr/>
          <p:nvPr/>
        </p:nvSpPr>
        <p:spPr>
          <a:xfrm>
            <a:off x="1047750" y="3286125"/>
            <a:ext cx="3666155" cy="604838"/>
          </a:xfrm>
          <a:prstGeom prst="rect">
            <a:avLst/>
          </a:prstGeom>
          <a:noFill/>
          <a:ln/>
        </p:spPr>
        <p:txBody>
          <a:bodyPr wrap="none" lIns="25400" tIns="25400" rIns="25400" bIns="25400" rtlCol="0" anchor="ctr">
            <a:normAutofit/>
          </a:bodyPr>
          <a:lstStyle/>
          <a:p>
            <a:pPr algn="l" indent="0" marL="0">
              <a:buNone/>
            </a:pPr>
            <a:r>
              <a:rPr lang="en-US" sz="2400" dirty="0">
                <a:solidFill>
                  <a:srgbClr val="EDE8DA"/>
                </a:solidFill>
                <a:latin typeface="YuGothic" pitchFamily="34" charset="0"/>
                <a:ea typeface="YuGothic" pitchFamily="34" charset="-122"/>
                <a:cs typeface="YuGothic" pitchFamily="34" charset="-120"/>
              </a:rPr>
              <a:t>借入額</a:t>
            </a:r>
            <a:endParaRPr lang="en-US" sz="2400" dirty="0"/>
          </a:p>
        </p:txBody>
      </p:sp>
      <p:sp>
        <p:nvSpPr>
          <p:cNvPr id="7" name="Shape 5"/>
          <p:cNvSpPr/>
          <p:nvPr/>
        </p:nvSpPr>
        <p:spPr>
          <a:xfrm>
            <a:off x="4607123" y="3076575"/>
            <a:ext cx="2966145" cy="19050"/>
          </a:xfrm>
          <a:prstGeom prst="rect">
            <a:avLst/>
          </a:prstGeom>
          <a:solidFill>
            <a:srgbClr val="6E7A70"/>
          </a:solidFill>
          <a:ln/>
        </p:spPr>
      </p:sp>
      <p:sp>
        <p:nvSpPr>
          <p:cNvPr id="8" name="Text 6"/>
          <p:cNvSpPr/>
          <p:nvPr/>
        </p:nvSpPr>
        <p:spPr>
          <a:xfrm>
            <a:off x="4518139" y="3286125"/>
            <a:ext cx="3055129" cy="604838"/>
          </a:xfrm>
          <a:prstGeom prst="rect">
            <a:avLst/>
          </a:prstGeom>
          <a:noFill/>
          <a:ln/>
        </p:spPr>
        <p:txBody>
          <a:bodyPr wrap="none" lIns="25400" tIns="25400" rIns="25400" bIns="25400" rtlCol="0" anchor="ctr">
            <a:normAutofit/>
          </a:bodyPr>
          <a:lstStyle/>
          <a:p>
            <a:pPr algn="r" indent="0" marL="0">
              <a:buNone/>
            </a:pPr>
            <a:r>
              <a:rPr lang="en-US" sz="3000" dirty="0">
                <a:solidFill>
                  <a:srgbClr val="EDE8DA"/>
                </a:solidFill>
                <a:latin typeface="YuMincho" pitchFamily="34" charset="0"/>
                <a:ea typeface="YuMincho" pitchFamily="34" charset="-122"/>
                <a:cs typeface="YuMincho" pitchFamily="34" charset="-120"/>
              </a:rPr>
              <a:t>600万円</a:t>
            </a:r>
            <a:endParaRPr lang="en-US" sz="3000" dirty="0"/>
          </a:p>
        </p:txBody>
      </p:sp>
      <p:sp>
        <p:nvSpPr>
          <p:cNvPr id="9" name="Shape 7"/>
          <p:cNvSpPr/>
          <p:nvPr/>
        </p:nvSpPr>
        <p:spPr>
          <a:xfrm>
            <a:off x="1047750" y="4043363"/>
            <a:ext cx="3559373" cy="9525"/>
          </a:xfrm>
          <a:prstGeom prst="rect">
            <a:avLst/>
          </a:prstGeom>
          <a:solidFill>
            <a:srgbClr val="3B463E"/>
          </a:solidFill>
          <a:ln/>
        </p:spPr>
      </p:sp>
      <p:sp>
        <p:nvSpPr>
          <p:cNvPr id="10" name="Text 8"/>
          <p:cNvSpPr/>
          <p:nvPr/>
        </p:nvSpPr>
        <p:spPr>
          <a:xfrm>
            <a:off x="1047750" y="4243388"/>
            <a:ext cx="3666155" cy="609600"/>
          </a:xfrm>
          <a:prstGeom prst="rect">
            <a:avLst/>
          </a:prstGeom>
          <a:noFill/>
          <a:ln/>
        </p:spPr>
        <p:txBody>
          <a:bodyPr wrap="none" lIns="25400" tIns="25400" rIns="25400" bIns="25400" rtlCol="0" anchor="ctr">
            <a:normAutofit/>
          </a:bodyPr>
          <a:lstStyle/>
          <a:p>
            <a:pPr algn="l" indent="0" marL="0">
              <a:buNone/>
            </a:pPr>
            <a:r>
              <a:rPr lang="en-US" sz="2400" dirty="0">
                <a:solidFill>
                  <a:srgbClr val="EDE8DA"/>
                </a:solidFill>
                <a:latin typeface="YuGothic" pitchFamily="34" charset="0"/>
                <a:ea typeface="YuGothic" pitchFamily="34" charset="-122"/>
                <a:cs typeface="YuGothic" pitchFamily="34" charset="-120"/>
              </a:rPr>
              <a:t>年利</a:t>
            </a:r>
            <a:endParaRPr lang="en-US" sz="2400" dirty="0"/>
          </a:p>
        </p:txBody>
      </p:sp>
      <p:sp>
        <p:nvSpPr>
          <p:cNvPr id="11" name="Shape 9"/>
          <p:cNvSpPr/>
          <p:nvPr/>
        </p:nvSpPr>
        <p:spPr>
          <a:xfrm>
            <a:off x="4607123" y="4043363"/>
            <a:ext cx="2966145" cy="9525"/>
          </a:xfrm>
          <a:prstGeom prst="rect">
            <a:avLst/>
          </a:prstGeom>
          <a:solidFill>
            <a:srgbClr val="3B463E"/>
          </a:solidFill>
          <a:ln/>
        </p:spPr>
      </p:sp>
      <p:sp>
        <p:nvSpPr>
          <p:cNvPr id="12" name="Text 10"/>
          <p:cNvSpPr/>
          <p:nvPr/>
        </p:nvSpPr>
        <p:spPr>
          <a:xfrm>
            <a:off x="4518139" y="4243388"/>
            <a:ext cx="3055129" cy="609600"/>
          </a:xfrm>
          <a:prstGeom prst="rect">
            <a:avLst/>
          </a:prstGeom>
          <a:noFill/>
          <a:ln/>
        </p:spPr>
        <p:txBody>
          <a:bodyPr wrap="none" lIns="25400" tIns="25400" rIns="25400" bIns="25400" rtlCol="0" anchor="ctr">
            <a:normAutofit/>
          </a:bodyPr>
          <a:lstStyle/>
          <a:p>
            <a:pPr algn="r" indent="0" marL="0">
              <a:buNone/>
            </a:pPr>
            <a:r>
              <a:rPr lang="en-US" sz="3000" dirty="0">
                <a:solidFill>
                  <a:srgbClr val="EDE8DA"/>
                </a:solidFill>
                <a:latin typeface="YuMincho" pitchFamily="34" charset="0"/>
                <a:ea typeface="YuMincho" pitchFamily="34" charset="-122"/>
                <a:cs typeface="YuMincho" pitchFamily="34" charset="-120"/>
              </a:rPr>
              <a:t>2.0%</a:t>
            </a:r>
            <a:endParaRPr lang="en-US" sz="3000" dirty="0"/>
          </a:p>
        </p:txBody>
      </p:sp>
      <p:sp>
        <p:nvSpPr>
          <p:cNvPr id="13" name="Shape 11"/>
          <p:cNvSpPr/>
          <p:nvPr/>
        </p:nvSpPr>
        <p:spPr>
          <a:xfrm>
            <a:off x="1047750" y="5005388"/>
            <a:ext cx="3559373" cy="9525"/>
          </a:xfrm>
          <a:prstGeom prst="rect">
            <a:avLst/>
          </a:prstGeom>
          <a:solidFill>
            <a:srgbClr val="3B463E"/>
          </a:solidFill>
          <a:ln/>
        </p:spPr>
      </p:sp>
      <p:sp>
        <p:nvSpPr>
          <p:cNvPr id="14" name="Text 12"/>
          <p:cNvSpPr/>
          <p:nvPr/>
        </p:nvSpPr>
        <p:spPr>
          <a:xfrm>
            <a:off x="1047750" y="5205413"/>
            <a:ext cx="3666155" cy="609600"/>
          </a:xfrm>
          <a:prstGeom prst="rect">
            <a:avLst/>
          </a:prstGeom>
          <a:noFill/>
          <a:ln/>
        </p:spPr>
        <p:txBody>
          <a:bodyPr wrap="none" lIns="25400" tIns="25400" rIns="25400" bIns="25400" rtlCol="0" anchor="ctr">
            <a:normAutofit/>
          </a:bodyPr>
          <a:lstStyle/>
          <a:p>
            <a:pPr algn="l" indent="0" marL="0">
              <a:buNone/>
            </a:pPr>
            <a:r>
              <a:rPr lang="en-US" sz="2400" dirty="0">
                <a:solidFill>
                  <a:srgbClr val="EDE8DA"/>
                </a:solidFill>
                <a:latin typeface="YuGothic" pitchFamily="34" charset="0"/>
                <a:ea typeface="YuGothic" pitchFamily="34" charset="-122"/>
                <a:cs typeface="YuGothic" pitchFamily="34" charset="-120"/>
              </a:rPr>
              <a:t>回数</a:t>
            </a:r>
            <a:endParaRPr lang="en-US" sz="2400" dirty="0"/>
          </a:p>
        </p:txBody>
      </p:sp>
      <p:sp>
        <p:nvSpPr>
          <p:cNvPr id="15" name="Shape 13"/>
          <p:cNvSpPr/>
          <p:nvPr/>
        </p:nvSpPr>
        <p:spPr>
          <a:xfrm>
            <a:off x="4607123" y="5005388"/>
            <a:ext cx="2966145" cy="9525"/>
          </a:xfrm>
          <a:prstGeom prst="rect">
            <a:avLst/>
          </a:prstGeom>
          <a:solidFill>
            <a:srgbClr val="3B463E"/>
          </a:solidFill>
          <a:ln/>
        </p:spPr>
      </p:sp>
      <p:sp>
        <p:nvSpPr>
          <p:cNvPr id="16" name="Text 14"/>
          <p:cNvSpPr/>
          <p:nvPr/>
        </p:nvSpPr>
        <p:spPr>
          <a:xfrm>
            <a:off x="4518139" y="5205413"/>
            <a:ext cx="3055129" cy="609600"/>
          </a:xfrm>
          <a:prstGeom prst="rect">
            <a:avLst/>
          </a:prstGeom>
          <a:noFill/>
          <a:ln/>
        </p:spPr>
        <p:txBody>
          <a:bodyPr wrap="none" lIns="25400" tIns="25400" rIns="25400" bIns="25400" rtlCol="0" anchor="ctr">
            <a:normAutofit/>
          </a:bodyPr>
          <a:lstStyle/>
          <a:p>
            <a:pPr algn="r" indent="0" marL="0">
              <a:buNone/>
            </a:pPr>
            <a:r>
              <a:rPr lang="en-US" sz="3000" dirty="0">
                <a:solidFill>
                  <a:srgbClr val="EDE8DA"/>
                </a:solidFill>
                <a:latin typeface="YuMincho" pitchFamily="34" charset="0"/>
                <a:ea typeface="YuMincho" pitchFamily="34" charset="-122"/>
                <a:cs typeface="YuMincho" pitchFamily="34" charset="-120"/>
              </a:rPr>
              <a:t>84回</a:t>
            </a:r>
            <a:endParaRPr lang="en-US" sz="3000" dirty="0"/>
          </a:p>
        </p:txBody>
      </p:sp>
      <p:sp>
        <p:nvSpPr>
          <p:cNvPr id="17" name="Shape 15"/>
          <p:cNvSpPr/>
          <p:nvPr/>
        </p:nvSpPr>
        <p:spPr>
          <a:xfrm>
            <a:off x="1047750" y="5967413"/>
            <a:ext cx="3559373" cy="9525"/>
          </a:xfrm>
          <a:prstGeom prst="rect">
            <a:avLst/>
          </a:prstGeom>
          <a:solidFill>
            <a:srgbClr val="3B463E"/>
          </a:solidFill>
          <a:ln/>
        </p:spPr>
      </p:sp>
      <p:sp>
        <p:nvSpPr>
          <p:cNvPr id="18" name="Text 16"/>
          <p:cNvSpPr/>
          <p:nvPr/>
        </p:nvSpPr>
        <p:spPr>
          <a:xfrm>
            <a:off x="1047750" y="6167438"/>
            <a:ext cx="3666155" cy="609600"/>
          </a:xfrm>
          <a:prstGeom prst="rect">
            <a:avLst/>
          </a:prstGeom>
          <a:noFill/>
          <a:ln/>
        </p:spPr>
        <p:txBody>
          <a:bodyPr wrap="none" lIns="25400" tIns="25400" rIns="25400" bIns="25400" rtlCol="0" anchor="ctr">
            <a:normAutofit/>
          </a:bodyPr>
          <a:lstStyle/>
          <a:p>
            <a:pPr algn="l" indent="0" marL="0">
              <a:buNone/>
            </a:pPr>
            <a:r>
              <a:rPr lang="en-US" sz="2400" dirty="0">
                <a:solidFill>
                  <a:srgbClr val="EDE8DA"/>
                </a:solidFill>
                <a:latin typeface="YuGothic" pitchFamily="34" charset="0"/>
                <a:ea typeface="YuGothic" pitchFamily="34" charset="-122"/>
                <a:cs typeface="YuGothic" pitchFamily="34" charset="-120"/>
              </a:rPr>
              <a:t>返済方式</a:t>
            </a:r>
            <a:endParaRPr lang="en-US" sz="2400" dirty="0"/>
          </a:p>
        </p:txBody>
      </p:sp>
      <p:sp>
        <p:nvSpPr>
          <p:cNvPr id="19" name="Shape 17"/>
          <p:cNvSpPr/>
          <p:nvPr/>
        </p:nvSpPr>
        <p:spPr>
          <a:xfrm>
            <a:off x="4607123" y="5967413"/>
            <a:ext cx="2966145" cy="9525"/>
          </a:xfrm>
          <a:prstGeom prst="rect">
            <a:avLst/>
          </a:prstGeom>
          <a:solidFill>
            <a:srgbClr val="3B463E"/>
          </a:solidFill>
          <a:ln/>
        </p:spPr>
      </p:sp>
      <p:sp>
        <p:nvSpPr>
          <p:cNvPr id="20" name="Text 18"/>
          <p:cNvSpPr/>
          <p:nvPr/>
        </p:nvSpPr>
        <p:spPr>
          <a:xfrm>
            <a:off x="4518139" y="6167438"/>
            <a:ext cx="3055129" cy="609600"/>
          </a:xfrm>
          <a:prstGeom prst="rect">
            <a:avLst/>
          </a:prstGeom>
          <a:noFill/>
          <a:ln/>
        </p:spPr>
        <p:txBody>
          <a:bodyPr wrap="none" lIns="25400" tIns="25400" rIns="25400" bIns="25400" rtlCol="0" anchor="ctr">
            <a:normAutofit/>
          </a:bodyPr>
          <a:lstStyle/>
          <a:p>
            <a:pPr algn="r" indent="0" marL="0">
              <a:buNone/>
            </a:pPr>
            <a:r>
              <a:rPr lang="en-US" sz="3000" dirty="0">
                <a:solidFill>
                  <a:srgbClr val="EDE8DA"/>
                </a:solidFill>
                <a:latin typeface="YuMincho" pitchFamily="34" charset="0"/>
                <a:ea typeface="YuMincho" pitchFamily="34" charset="-122"/>
                <a:cs typeface="YuMincho" pitchFamily="34" charset="-120"/>
              </a:rPr>
              <a:t>元金均等</a:t>
            </a:r>
            <a:endParaRPr lang="en-US" sz="3000" dirty="0"/>
          </a:p>
        </p:txBody>
      </p:sp>
      <p:sp>
        <p:nvSpPr>
          <p:cNvPr id="21" name="Shape 19"/>
          <p:cNvSpPr/>
          <p:nvPr/>
        </p:nvSpPr>
        <p:spPr>
          <a:xfrm>
            <a:off x="1047750" y="6929438"/>
            <a:ext cx="3559373" cy="9525"/>
          </a:xfrm>
          <a:prstGeom prst="rect">
            <a:avLst/>
          </a:prstGeom>
          <a:solidFill>
            <a:srgbClr val="3B463E"/>
          </a:solidFill>
          <a:ln/>
        </p:spPr>
      </p:sp>
      <p:sp>
        <p:nvSpPr>
          <p:cNvPr id="22" name="Text 20"/>
          <p:cNvSpPr/>
          <p:nvPr/>
        </p:nvSpPr>
        <p:spPr>
          <a:xfrm>
            <a:off x="1047750" y="7129463"/>
            <a:ext cx="3666155" cy="604838"/>
          </a:xfrm>
          <a:prstGeom prst="rect">
            <a:avLst/>
          </a:prstGeom>
          <a:noFill/>
          <a:ln/>
        </p:spPr>
        <p:txBody>
          <a:bodyPr wrap="none" lIns="25400" tIns="25400" rIns="25400" bIns="25400" rtlCol="0" anchor="ctr">
            <a:normAutofit/>
          </a:bodyPr>
          <a:lstStyle/>
          <a:p>
            <a:pPr algn="l" indent="0" marL="0">
              <a:buNone/>
            </a:pPr>
            <a:r>
              <a:rPr lang="en-US" sz="2400" dirty="0">
                <a:solidFill>
                  <a:srgbClr val="EDE8DA"/>
                </a:solidFill>
                <a:latin typeface="YuGothic" pitchFamily="34" charset="0"/>
                <a:ea typeface="YuGothic" pitchFamily="34" charset="-122"/>
                <a:cs typeface="YuGothic" pitchFamily="34" charset="-120"/>
              </a:rPr>
              <a:t>据置・手数料</a:t>
            </a:r>
            <a:endParaRPr lang="en-US" sz="2400" dirty="0"/>
          </a:p>
        </p:txBody>
      </p:sp>
      <p:sp>
        <p:nvSpPr>
          <p:cNvPr id="23" name="Shape 21"/>
          <p:cNvSpPr/>
          <p:nvPr/>
        </p:nvSpPr>
        <p:spPr>
          <a:xfrm>
            <a:off x="4607123" y="6929438"/>
            <a:ext cx="2966145" cy="9525"/>
          </a:xfrm>
          <a:prstGeom prst="rect">
            <a:avLst/>
          </a:prstGeom>
          <a:solidFill>
            <a:srgbClr val="3B463E"/>
          </a:solidFill>
          <a:ln/>
        </p:spPr>
      </p:sp>
      <p:sp>
        <p:nvSpPr>
          <p:cNvPr id="24" name="Text 22"/>
          <p:cNvSpPr/>
          <p:nvPr/>
        </p:nvSpPr>
        <p:spPr>
          <a:xfrm>
            <a:off x="4518139" y="7129463"/>
            <a:ext cx="3055129" cy="604838"/>
          </a:xfrm>
          <a:prstGeom prst="rect">
            <a:avLst/>
          </a:prstGeom>
          <a:noFill/>
          <a:ln/>
        </p:spPr>
        <p:txBody>
          <a:bodyPr wrap="none" lIns="25400" tIns="25400" rIns="25400" bIns="25400" rtlCol="0" anchor="ctr">
            <a:normAutofit/>
          </a:bodyPr>
          <a:lstStyle/>
          <a:p>
            <a:pPr algn="r" indent="0" marL="0">
              <a:buNone/>
            </a:pPr>
            <a:r>
              <a:rPr lang="en-US" sz="3000" dirty="0">
                <a:solidFill>
                  <a:srgbClr val="EDE8DA"/>
                </a:solidFill>
                <a:latin typeface="YuMincho" pitchFamily="34" charset="0"/>
                <a:ea typeface="YuMincho" pitchFamily="34" charset="-122"/>
                <a:cs typeface="YuMincho" pitchFamily="34" charset="-120"/>
              </a:rPr>
              <a:t>なし</a:t>
            </a:r>
            <a:endParaRPr lang="en-US" sz="3000" dirty="0"/>
          </a:p>
        </p:txBody>
      </p:sp>
      <p:sp>
        <p:nvSpPr>
          <p:cNvPr id="25" name="Text 23"/>
          <p:cNvSpPr/>
          <p:nvPr/>
        </p:nvSpPr>
        <p:spPr>
          <a:xfrm>
            <a:off x="8411468" y="2428875"/>
            <a:ext cx="9711660" cy="466725"/>
          </a:xfrm>
          <a:prstGeom prst="rect">
            <a:avLst/>
          </a:prstGeom>
          <a:noFill/>
          <a:ln/>
        </p:spPr>
        <p:txBody>
          <a:bodyPr wrap="none" lIns="25400" tIns="25400" rIns="25400" bIns="25400" rtlCol="0" anchor="t">
            <a:normAutofit/>
          </a:bodyPr>
          <a:lstStyle/>
          <a:p>
            <a:pPr algn="l" indent="0" marL="0">
              <a:buNone/>
            </a:pPr>
            <a:r>
              <a:rPr lang="en-US" sz="2250" dirty="0">
                <a:solidFill>
                  <a:srgbClr val="A9BDB0"/>
                </a:solidFill>
                <a:latin typeface="YuGothic" pitchFamily="34" charset="0"/>
                <a:ea typeface="YuGothic" pitchFamily="34" charset="-122"/>
                <a:cs typeface="YuGothic" pitchFamily="34" charset="-120"/>
              </a:rPr>
              <a:t>初回返済額</a:t>
            </a:r>
            <a:endParaRPr lang="en-US" sz="2250" dirty="0"/>
          </a:p>
        </p:txBody>
      </p:sp>
      <p:sp>
        <p:nvSpPr>
          <p:cNvPr id="26" name="Text 24"/>
          <p:cNvSpPr/>
          <p:nvPr/>
        </p:nvSpPr>
        <p:spPr>
          <a:xfrm>
            <a:off x="8411468" y="3028950"/>
            <a:ext cx="3270453" cy="666750"/>
          </a:xfrm>
          <a:prstGeom prst="rect">
            <a:avLst/>
          </a:prstGeom>
          <a:noFill/>
          <a:ln/>
        </p:spPr>
        <p:txBody>
          <a:bodyPr wrap="none" lIns="25400" tIns="25400" rIns="25400" bIns="25400" rtlCol="0" anchor="t">
            <a:normAutofit/>
          </a:bodyPr>
          <a:lstStyle/>
          <a:p>
            <a:pPr algn="l" indent="0" marL="0">
              <a:buNone/>
            </a:pPr>
            <a:r>
              <a:rPr lang="en-US" sz="3300" dirty="0">
                <a:solidFill>
                  <a:srgbClr val="DCD6C6"/>
                </a:solidFill>
                <a:latin typeface="YuMincho" pitchFamily="34" charset="0"/>
                <a:ea typeface="YuMincho" pitchFamily="34" charset="-122"/>
                <a:cs typeface="YuMincho" pitchFamily="34" charset="-120"/>
              </a:rPr>
              <a:t>元金 約7.14万円</a:t>
            </a:r>
            <a:endParaRPr lang="en-US" sz="3300" dirty="0"/>
          </a:p>
        </p:txBody>
      </p:sp>
      <p:sp>
        <p:nvSpPr>
          <p:cNvPr id="27" name="Text 25"/>
          <p:cNvSpPr/>
          <p:nvPr/>
        </p:nvSpPr>
        <p:spPr>
          <a:xfrm>
            <a:off x="11575107" y="3114675"/>
            <a:ext cx="419100" cy="552450"/>
          </a:xfrm>
          <a:prstGeom prst="rect">
            <a:avLst/>
          </a:prstGeom>
          <a:noFill/>
          <a:ln/>
        </p:spPr>
        <p:txBody>
          <a:bodyPr wrap="none" lIns="25400" tIns="25400" rIns="25400" bIns="25400" rtlCol="0" anchor="t">
            <a:normAutofit/>
          </a:bodyPr>
          <a:lstStyle/>
          <a:p>
            <a:pPr algn="l" indent="0" marL="0">
              <a:buNone/>
            </a:pPr>
            <a:r>
              <a:rPr lang="en-US" sz="2700" dirty="0">
                <a:solidFill>
                  <a:srgbClr val="8E9A8F"/>
                </a:solidFill>
                <a:latin typeface="YuGothic" pitchFamily="34" charset="0"/>
                <a:ea typeface="YuGothic" pitchFamily="34" charset="-122"/>
                <a:cs typeface="YuGothic" pitchFamily="34" charset="-120"/>
              </a:rPr>
              <a:t>＋</a:t>
            </a:r>
            <a:endParaRPr lang="en-US" sz="2700" dirty="0"/>
          </a:p>
        </p:txBody>
      </p:sp>
      <p:sp>
        <p:nvSpPr>
          <p:cNvPr id="28" name="Text 26"/>
          <p:cNvSpPr/>
          <p:nvPr/>
        </p:nvSpPr>
        <p:spPr>
          <a:xfrm>
            <a:off x="12108507" y="3028950"/>
            <a:ext cx="3731463" cy="666750"/>
          </a:xfrm>
          <a:prstGeom prst="rect">
            <a:avLst/>
          </a:prstGeom>
          <a:noFill/>
          <a:ln/>
        </p:spPr>
        <p:txBody>
          <a:bodyPr wrap="none" lIns="25400" tIns="25400" rIns="25400" bIns="25400" rtlCol="0" anchor="t">
            <a:normAutofit/>
          </a:bodyPr>
          <a:lstStyle/>
          <a:p>
            <a:pPr algn="l" indent="0" marL="0">
              <a:buNone/>
            </a:pPr>
            <a:r>
              <a:rPr lang="en-US" sz="3300" dirty="0">
                <a:solidFill>
                  <a:srgbClr val="DCD6C6"/>
                </a:solidFill>
                <a:latin typeface="YuMincho" pitchFamily="34" charset="0"/>
                <a:ea typeface="YuMincho" pitchFamily="34" charset="-122"/>
                <a:cs typeface="YuMincho" pitchFamily="34" charset="-120"/>
              </a:rPr>
              <a:t>初回利息 1.00万円</a:t>
            </a:r>
            <a:endParaRPr lang="en-US" sz="3300" dirty="0"/>
          </a:p>
        </p:txBody>
      </p:sp>
      <p:sp>
        <p:nvSpPr>
          <p:cNvPr id="29" name="Shape 27"/>
          <p:cNvSpPr/>
          <p:nvPr/>
        </p:nvSpPr>
        <p:spPr>
          <a:xfrm>
            <a:off x="8411468" y="3829050"/>
            <a:ext cx="8828782" cy="19050"/>
          </a:xfrm>
          <a:prstGeom prst="rect">
            <a:avLst/>
          </a:prstGeom>
          <a:solidFill>
            <a:srgbClr val="C48A3E"/>
          </a:solidFill>
          <a:ln/>
        </p:spPr>
      </p:sp>
      <p:sp>
        <p:nvSpPr>
          <p:cNvPr id="30" name="Text 28"/>
          <p:cNvSpPr/>
          <p:nvPr/>
        </p:nvSpPr>
        <p:spPr>
          <a:xfrm>
            <a:off x="8411468" y="4057650"/>
            <a:ext cx="2777192" cy="952500"/>
          </a:xfrm>
          <a:prstGeom prst="rect">
            <a:avLst/>
          </a:prstGeom>
          <a:noFill/>
          <a:ln/>
        </p:spPr>
        <p:txBody>
          <a:bodyPr wrap="none" lIns="25400" tIns="25400" rIns="25400" bIns="25400" rtlCol="0" anchor="t">
            <a:normAutofit/>
          </a:bodyPr>
          <a:lstStyle/>
          <a:p>
            <a:pPr algn="l" indent="0" marL="0">
              <a:lnSpc>
                <a:spcPct val="66667"/>
              </a:lnSpc>
              <a:buNone/>
            </a:pPr>
            <a:r>
              <a:rPr lang="en-US" sz="7200" dirty="0">
                <a:solidFill>
                  <a:srgbClr val="F0C382"/>
                </a:solidFill>
                <a:latin typeface="YuMincho" pitchFamily="34" charset="0"/>
                <a:ea typeface="YuMincho" pitchFamily="34" charset="-122"/>
                <a:cs typeface="YuMincho" pitchFamily="34" charset="-120"/>
              </a:rPr>
              <a:t>約8.14</a:t>
            </a:r>
            <a:endParaRPr lang="en-US" sz="7200" dirty="0"/>
          </a:p>
        </p:txBody>
      </p:sp>
      <p:sp>
        <p:nvSpPr>
          <p:cNvPr id="31" name="Text 29"/>
          <p:cNvSpPr/>
          <p:nvPr/>
        </p:nvSpPr>
        <p:spPr>
          <a:xfrm>
            <a:off x="11069538" y="4476750"/>
            <a:ext cx="1508760" cy="552450"/>
          </a:xfrm>
          <a:prstGeom prst="rect">
            <a:avLst/>
          </a:prstGeom>
          <a:noFill/>
          <a:ln/>
        </p:spPr>
        <p:txBody>
          <a:bodyPr wrap="none" lIns="25400" tIns="25400" rIns="25400" bIns="25400" rtlCol="0" anchor="t">
            <a:normAutofit/>
          </a:bodyPr>
          <a:lstStyle/>
          <a:p>
            <a:pPr algn="l" indent="0" marL="0">
              <a:buNone/>
            </a:pPr>
            <a:r>
              <a:rPr lang="en-US" sz="2700" dirty="0">
                <a:solidFill>
                  <a:srgbClr val="F0C382"/>
                </a:solidFill>
                <a:latin typeface="YuGothic" pitchFamily="34" charset="0"/>
                <a:ea typeface="YuGothic" pitchFamily="34" charset="-122"/>
                <a:cs typeface="YuGothic" pitchFamily="34" charset="-120"/>
              </a:rPr>
              <a:t>万円／月</a:t>
            </a:r>
            <a:endParaRPr lang="en-US" sz="2700" dirty="0"/>
          </a:p>
        </p:txBody>
      </p:sp>
      <p:sp>
        <p:nvSpPr>
          <p:cNvPr id="32" name="Text 30"/>
          <p:cNvSpPr/>
          <p:nvPr/>
        </p:nvSpPr>
        <p:spPr>
          <a:xfrm>
            <a:off x="8411468" y="5372100"/>
            <a:ext cx="9711660" cy="466725"/>
          </a:xfrm>
          <a:prstGeom prst="rect">
            <a:avLst/>
          </a:prstGeom>
          <a:noFill/>
          <a:ln/>
        </p:spPr>
        <p:txBody>
          <a:bodyPr wrap="none" lIns="25400" tIns="25400" rIns="25400" bIns="25400" rtlCol="0" anchor="t">
            <a:normAutofit/>
          </a:bodyPr>
          <a:lstStyle/>
          <a:p>
            <a:pPr algn="l" indent="0" marL="0">
              <a:buNone/>
            </a:pPr>
            <a:r>
              <a:rPr lang="en-US" sz="2250" dirty="0">
                <a:solidFill>
                  <a:srgbClr val="A9BDB0"/>
                </a:solidFill>
                <a:latin typeface="YuGothic" pitchFamily="34" charset="0"/>
                <a:ea typeface="YuGothic" pitchFamily="34" charset="-122"/>
                <a:cs typeface="YuGothic" pitchFamily="34" charset="-120"/>
              </a:rPr>
              <a:t>初回返済後の概算資金余力</a:t>
            </a:r>
            <a:endParaRPr lang="en-US" sz="2250" dirty="0"/>
          </a:p>
        </p:txBody>
      </p:sp>
      <p:sp>
        <p:nvSpPr>
          <p:cNvPr id="33" name="Text 31"/>
          <p:cNvSpPr/>
          <p:nvPr/>
        </p:nvSpPr>
        <p:spPr>
          <a:xfrm>
            <a:off x="8411468" y="6138863"/>
            <a:ext cx="1383030" cy="666750"/>
          </a:xfrm>
          <a:prstGeom prst="rect">
            <a:avLst/>
          </a:prstGeom>
          <a:noFill/>
          <a:ln/>
        </p:spPr>
        <p:txBody>
          <a:bodyPr wrap="none" lIns="25400" tIns="25400" rIns="25400" bIns="25400" rtlCol="0" anchor="t">
            <a:normAutofit/>
          </a:bodyPr>
          <a:lstStyle/>
          <a:p>
            <a:pPr algn="l" indent="0" marL="0">
              <a:buNone/>
            </a:pPr>
            <a:r>
              <a:rPr lang="en-US" sz="3300" dirty="0">
                <a:solidFill>
                  <a:srgbClr val="DCD6C6"/>
                </a:solidFill>
                <a:latin typeface="YuMincho" pitchFamily="34" charset="0"/>
                <a:ea typeface="YuMincho" pitchFamily="34" charset="-122"/>
                <a:cs typeface="YuMincho" pitchFamily="34" charset="-120"/>
              </a:rPr>
              <a:t>35万円</a:t>
            </a:r>
            <a:endParaRPr lang="en-US" sz="3300" dirty="0"/>
          </a:p>
        </p:txBody>
      </p:sp>
      <p:sp>
        <p:nvSpPr>
          <p:cNvPr id="34" name="Text 32"/>
          <p:cNvSpPr/>
          <p:nvPr/>
        </p:nvSpPr>
        <p:spPr>
          <a:xfrm>
            <a:off x="9840218" y="6224588"/>
            <a:ext cx="419100" cy="552450"/>
          </a:xfrm>
          <a:prstGeom prst="rect">
            <a:avLst/>
          </a:prstGeom>
          <a:noFill/>
          <a:ln/>
        </p:spPr>
        <p:txBody>
          <a:bodyPr wrap="none" lIns="25400" tIns="25400" rIns="25400" bIns="25400" rtlCol="0" anchor="t">
            <a:normAutofit/>
          </a:bodyPr>
          <a:lstStyle/>
          <a:p>
            <a:pPr algn="l" indent="0" marL="0">
              <a:buNone/>
            </a:pPr>
            <a:r>
              <a:rPr lang="en-US" sz="2700" dirty="0">
                <a:solidFill>
                  <a:srgbClr val="8E9A8F"/>
                </a:solidFill>
                <a:latin typeface="YuGothic" pitchFamily="34" charset="0"/>
                <a:ea typeface="YuGothic" pitchFamily="34" charset="-122"/>
                <a:cs typeface="YuGothic" pitchFamily="34" charset="-120"/>
              </a:rPr>
              <a:t>−</a:t>
            </a:r>
            <a:endParaRPr lang="en-US" sz="2700" dirty="0"/>
          </a:p>
        </p:txBody>
      </p:sp>
      <p:sp>
        <p:nvSpPr>
          <p:cNvPr id="35" name="Text 33"/>
          <p:cNvSpPr/>
          <p:nvPr/>
        </p:nvSpPr>
        <p:spPr>
          <a:xfrm>
            <a:off x="10354568" y="6138863"/>
            <a:ext cx="1733863" cy="666750"/>
          </a:xfrm>
          <a:prstGeom prst="rect">
            <a:avLst/>
          </a:prstGeom>
          <a:noFill/>
          <a:ln/>
        </p:spPr>
        <p:txBody>
          <a:bodyPr wrap="none" lIns="25400" tIns="25400" rIns="25400" bIns="25400" rtlCol="0" anchor="t">
            <a:normAutofit/>
          </a:bodyPr>
          <a:lstStyle/>
          <a:p>
            <a:pPr algn="l" indent="0" marL="0">
              <a:buNone/>
            </a:pPr>
            <a:r>
              <a:rPr lang="en-US" sz="3300" dirty="0">
                <a:solidFill>
                  <a:srgbClr val="DCD6C6"/>
                </a:solidFill>
                <a:latin typeface="YuMincho" pitchFamily="34" charset="0"/>
                <a:ea typeface="YuMincho" pitchFamily="34" charset="-122"/>
                <a:cs typeface="YuMincho" pitchFamily="34" charset="-120"/>
              </a:rPr>
              <a:t>8.14万円</a:t>
            </a:r>
            <a:endParaRPr lang="en-US" sz="3300" dirty="0"/>
          </a:p>
        </p:txBody>
      </p:sp>
      <p:sp>
        <p:nvSpPr>
          <p:cNvPr id="36" name="Text 34"/>
          <p:cNvSpPr/>
          <p:nvPr/>
        </p:nvSpPr>
        <p:spPr>
          <a:xfrm>
            <a:off x="12102257" y="6224588"/>
            <a:ext cx="419100" cy="552450"/>
          </a:xfrm>
          <a:prstGeom prst="rect">
            <a:avLst/>
          </a:prstGeom>
          <a:noFill/>
          <a:ln/>
        </p:spPr>
        <p:txBody>
          <a:bodyPr wrap="none" lIns="25400" tIns="25400" rIns="25400" bIns="25400" rtlCol="0" anchor="t">
            <a:normAutofit/>
          </a:bodyPr>
          <a:lstStyle/>
          <a:p>
            <a:pPr algn="l" indent="0" marL="0">
              <a:buNone/>
            </a:pPr>
            <a:r>
              <a:rPr lang="en-US" sz="2700" dirty="0">
                <a:solidFill>
                  <a:srgbClr val="8E9A8F"/>
                </a:solidFill>
                <a:latin typeface="YuGothic" pitchFamily="34" charset="0"/>
                <a:ea typeface="YuGothic" pitchFamily="34" charset="-122"/>
                <a:cs typeface="YuGothic" pitchFamily="34" charset="-120"/>
              </a:rPr>
              <a:t>＝</a:t>
            </a:r>
            <a:endParaRPr lang="en-US" sz="2700" dirty="0"/>
          </a:p>
        </p:txBody>
      </p:sp>
      <p:sp>
        <p:nvSpPr>
          <p:cNvPr id="37" name="Text 35"/>
          <p:cNvSpPr/>
          <p:nvPr/>
        </p:nvSpPr>
        <p:spPr>
          <a:xfrm>
            <a:off x="12616607" y="5972175"/>
            <a:ext cx="3393073" cy="762000"/>
          </a:xfrm>
          <a:prstGeom prst="rect">
            <a:avLst/>
          </a:prstGeom>
          <a:noFill/>
          <a:ln/>
        </p:spPr>
        <p:txBody>
          <a:bodyPr wrap="none" lIns="25400" tIns="25400" rIns="25400" bIns="25400" rtlCol="0" anchor="t">
            <a:normAutofit/>
          </a:bodyPr>
          <a:lstStyle/>
          <a:p>
            <a:pPr algn="l" indent="0" marL="0">
              <a:lnSpc>
                <a:spcPct val="66667"/>
              </a:lnSpc>
              <a:buNone/>
            </a:pPr>
            <a:r>
              <a:rPr lang="en-US" sz="5700" dirty="0">
                <a:solidFill>
                  <a:srgbClr val="F4F1E9"/>
                </a:solidFill>
                <a:latin typeface="YuMincho" pitchFamily="34" charset="0"/>
                <a:ea typeface="YuMincho" pitchFamily="34" charset="-122"/>
                <a:cs typeface="YuMincho" pitchFamily="34" charset="-120"/>
              </a:rPr>
              <a:t>26.86万円</a:t>
            </a:r>
            <a:endParaRPr lang="en-US" sz="5700" dirty="0"/>
          </a:p>
        </p:txBody>
      </p:sp>
      <p:sp>
        <p:nvSpPr>
          <p:cNvPr id="38" name="Text 36"/>
          <p:cNvSpPr/>
          <p:nvPr/>
        </p:nvSpPr>
        <p:spPr>
          <a:xfrm>
            <a:off x="8411468" y="6938963"/>
            <a:ext cx="9093645" cy="523875"/>
          </a:xfrm>
          <a:prstGeom prst="rect">
            <a:avLst/>
          </a:prstGeom>
          <a:noFill/>
          <a:ln/>
        </p:spPr>
        <p:txBody>
          <a:bodyPr wrap="square" lIns="25400" tIns="25400" rIns="25400" bIns="25400" rtlCol="0" anchor="t">
            <a:normAutofit/>
          </a:bodyPr>
          <a:lstStyle/>
          <a:p>
            <a:pPr algn="l" indent="0" marL="0">
              <a:lnSpc>
                <a:spcPct val="113333"/>
              </a:lnSpc>
              <a:buNone/>
            </a:pPr>
            <a:r>
              <a:rPr lang="en-US" sz="2250" dirty="0">
                <a:solidFill>
                  <a:srgbClr val="C6CEC5"/>
                </a:solidFill>
                <a:latin typeface="YuGothic" pitchFamily="34" charset="0"/>
                <a:ea typeface="YuGothic" pitchFamily="34" charset="-122"/>
                <a:cs typeface="YuGothic" pitchFamily="34" charset="-120"/>
              </a:rPr>
              <a:t>以降は元金均等により、利息分だけ返済額が減っていく。</a:t>
            </a:r>
            <a:endParaRPr lang="en-US" sz="2250" dirty="0"/>
          </a:p>
        </p:txBody>
      </p:sp>
      <p:sp>
        <p:nvSpPr>
          <p:cNvPr id="39" name="Text 37"/>
          <p:cNvSpPr/>
          <p:nvPr/>
        </p:nvSpPr>
        <p:spPr>
          <a:xfrm>
            <a:off x="1047750" y="8561115"/>
            <a:ext cx="15893415" cy="459060"/>
          </a:xfrm>
          <a:prstGeom prst="rect">
            <a:avLst/>
          </a:prstGeom>
          <a:noFill/>
          <a:ln/>
        </p:spPr>
        <p:txBody>
          <a:bodyPr wrap="square" lIns="25400" tIns="25400" rIns="25400" bIns="25400" rtlCol="0" anchor="t">
            <a:normAutofit/>
          </a:bodyPr>
          <a:lstStyle/>
          <a:p>
            <a:pPr algn="l" indent="0" marL="0">
              <a:lnSpc>
                <a:spcPct val="113333"/>
              </a:lnSpc>
              <a:buNone/>
            </a:pPr>
            <a:r>
              <a:rPr lang="en-US" sz="1950" dirty="0">
                <a:solidFill>
                  <a:srgbClr val="9AA79C"/>
                </a:solidFill>
                <a:latin typeface="YuGothic" pitchFamily="34" charset="0"/>
                <a:ea typeface="YuGothic" pitchFamily="34" charset="-122"/>
                <a:cs typeface="YuGothic" pitchFamily="34" charset="-120"/>
              </a:rPr>
              <a:t>税金・追加投資・運転資金の増減を未反映の簡易試算。実際の融資条件（金利・期間・据置の有無）は未定。</a:t>
            </a:r>
            <a:endParaRPr lang="en-US" sz="1950" dirty="0"/>
          </a:p>
        </p:txBody>
      </p:sp>
      <p:sp>
        <p:nvSpPr>
          <p:cNvPr id="40" name="Shape 38"/>
          <p:cNvSpPr/>
          <p:nvPr/>
        </p:nvSpPr>
        <p:spPr>
          <a:xfrm>
            <a:off x="1047750" y="8982075"/>
            <a:ext cx="16192500" cy="9525"/>
          </a:xfrm>
          <a:prstGeom prst="rect">
            <a:avLst/>
          </a:prstGeom>
          <a:solidFill>
            <a:srgbClr val="3B463E"/>
          </a:solidFill>
          <a:ln/>
        </p:spPr>
      </p:sp>
      <p:sp>
        <p:nvSpPr>
          <p:cNvPr id="41" name="Text 39"/>
          <p:cNvSpPr/>
          <p:nvPr/>
        </p:nvSpPr>
        <p:spPr>
          <a:xfrm>
            <a:off x="1047750" y="9258300"/>
            <a:ext cx="3661313" cy="381000"/>
          </a:xfrm>
          <a:prstGeom prst="rect">
            <a:avLst/>
          </a:prstGeom>
          <a:noFill/>
          <a:ln/>
        </p:spPr>
        <p:txBody>
          <a:bodyPr wrap="none" lIns="25400" tIns="25400" rIns="25400" bIns="25400" rtlCol="0" anchor="t">
            <a:normAutofit/>
          </a:bodyPr>
          <a:lstStyle/>
          <a:p>
            <a:pPr algn="l" indent="0" marL="0">
              <a:buNone/>
            </a:pPr>
            <a:r>
              <a:rPr lang="en-US" sz="1800" spc="72" kern="0" dirty="0">
                <a:solidFill>
                  <a:srgbClr val="9AA79C"/>
                </a:solidFill>
                <a:latin typeface="YuGothic" pitchFamily="34" charset="0"/>
                <a:ea typeface="YuGothic" pitchFamily="34" charset="-122"/>
                <a:cs typeface="YuGothic" pitchFamily="34" charset="-120"/>
              </a:rPr>
              <a:t>架空事業の計画例／数値は仮定</a:t>
            </a:r>
            <a:endParaRPr lang="en-US" sz="1800" dirty="0"/>
          </a:p>
        </p:txBody>
      </p:sp>
      <p:sp>
        <p:nvSpPr>
          <p:cNvPr id="42" name="Text 40"/>
          <p:cNvSpPr/>
          <p:nvPr/>
        </p:nvSpPr>
        <p:spPr>
          <a:xfrm>
            <a:off x="15144750" y="9258300"/>
            <a:ext cx="2095500" cy="381000"/>
          </a:xfrm>
          <a:prstGeom prst="rect">
            <a:avLst/>
          </a:prstGeom>
          <a:noFill/>
          <a:ln/>
        </p:spPr>
        <p:txBody>
          <a:bodyPr wrap="none" lIns="25400" tIns="25400" rIns="25400" bIns="25400" rtlCol="0" anchor="t">
            <a:normAutofit/>
          </a:bodyPr>
          <a:lstStyle/>
          <a:p>
            <a:pPr algn="r" indent="0" marL="0">
              <a:buNone/>
            </a:pPr>
            <a:r>
              <a:rPr lang="en-US" sz="1800" spc="72" kern="0" dirty="0">
                <a:solidFill>
                  <a:srgbClr val="9AA79C"/>
                </a:solidFill>
                <a:latin typeface="YuGothic" pitchFamily="34" charset="0"/>
                <a:ea typeface="YuGothic" pitchFamily="34" charset="-122"/>
                <a:cs typeface="YuGothic" pitchFamily="34" charset="-120"/>
              </a:rPr>
              <a:t>08 ／ 12</a:t>
            </a:r>
            <a:endParaRPr lang="en-US" sz="1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4F1E9"/>
        </a:solidFill>
      </p:bgPr>
    </p:bg>
    <p:spTree>
      <p:nvGrpSpPr>
        <p:cNvPr id="1" name=""/>
        <p:cNvGrpSpPr/>
        <p:nvPr/>
      </p:nvGrpSpPr>
      <p:grpSpPr>
        <a:xfrm>
          <a:off x="0" y="0"/>
          <a:ext cx="0" cy="0"/>
          <a:chOff x="0" y="0"/>
          <a:chExt cx="0" cy="0"/>
        </a:xfrm>
      </p:grpSpPr>
      <p:sp>
        <p:nvSpPr>
          <p:cNvPr id="2" name="Shape 0"/>
          <p:cNvSpPr/>
          <p:nvPr/>
        </p:nvSpPr>
        <p:spPr>
          <a:xfrm>
            <a:off x="1047750" y="838200"/>
            <a:ext cx="685800" cy="28575"/>
          </a:xfrm>
          <a:prstGeom prst="rect">
            <a:avLst/>
          </a:prstGeom>
          <a:solidFill>
            <a:srgbClr val="2F5D50"/>
          </a:solidFill>
          <a:ln/>
        </p:spPr>
      </p:sp>
      <p:sp>
        <p:nvSpPr>
          <p:cNvPr id="3" name="Text 1"/>
          <p:cNvSpPr/>
          <p:nvPr/>
        </p:nvSpPr>
        <p:spPr>
          <a:xfrm>
            <a:off x="1047750" y="1057275"/>
            <a:ext cx="6973840" cy="952500"/>
          </a:xfrm>
          <a:prstGeom prst="rect">
            <a:avLst/>
          </a:prstGeom>
          <a:noFill/>
          <a:ln/>
        </p:spPr>
        <p:txBody>
          <a:bodyPr wrap="square" lIns="25400" tIns="25400" rIns="25400" bIns="25400" rtlCol="0" anchor="t">
            <a:normAutofit/>
          </a:bodyPr>
          <a:lstStyle/>
          <a:p>
            <a:pPr algn="l" indent="0" marL="0">
              <a:buNone/>
            </a:pPr>
            <a:r>
              <a:rPr lang="en-US" sz="4800" spc="192" kern="0" dirty="0">
                <a:solidFill>
                  <a:srgbClr val="191B1A"/>
                </a:solidFill>
                <a:latin typeface="YuMincho" pitchFamily="34" charset="0"/>
                <a:ea typeface="YuMincho" pitchFamily="34" charset="-122"/>
                <a:cs typeface="YuMincho" pitchFamily="34" charset="-120"/>
              </a:rPr>
              <a:t>売上が下振れした場合</a:t>
            </a:r>
            <a:endParaRPr lang="en-US" sz="4800" dirty="0"/>
          </a:p>
        </p:txBody>
      </p:sp>
      <p:sp>
        <p:nvSpPr>
          <p:cNvPr id="4" name="Text 2"/>
          <p:cNvSpPr/>
          <p:nvPr/>
        </p:nvSpPr>
        <p:spPr>
          <a:xfrm>
            <a:off x="10039350" y="1571625"/>
            <a:ext cx="7920990" cy="438150"/>
          </a:xfrm>
          <a:prstGeom prst="rect">
            <a:avLst/>
          </a:prstGeom>
          <a:noFill/>
          <a:ln/>
        </p:spPr>
        <p:txBody>
          <a:bodyPr wrap="square" lIns="25400" tIns="25400" rIns="25400" bIns="25400" rtlCol="0" anchor="t">
            <a:normAutofit/>
          </a:bodyPr>
          <a:lstStyle/>
          <a:p>
            <a:pPr algn="l" indent="0" marL="0">
              <a:buNone/>
            </a:pPr>
            <a:r>
              <a:rPr lang="en-US" sz="2100" dirty="0">
                <a:solidFill>
                  <a:srgbClr val="6E6A60"/>
                </a:solidFill>
                <a:latin typeface="YuGothic" pitchFamily="34" charset="0"/>
                <a:ea typeface="YuGothic" pitchFamily="34" charset="-122"/>
                <a:cs typeface="YuGothic" pitchFamily="34" charset="-120"/>
              </a:rPr>
              <a:t>客単価・営業日数・原価率・固定費は同じ条件／単位：万円</a:t>
            </a:r>
            <a:endParaRPr lang="en-US" sz="2100" dirty="0"/>
          </a:p>
        </p:txBody>
      </p:sp>
      <p:sp>
        <p:nvSpPr>
          <p:cNvPr id="5" name="Shape 3"/>
          <p:cNvSpPr/>
          <p:nvPr/>
        </p:nvSpPr>
        <p:spPr>
          <a:xfrm>
            <a:off x="1047750" y="3162300"/>
            <a:ext cx="6857479" cy="19050"/>
          </a:xfrm>
          <a:prstGeom prst="rect">
            <a:avLst/>
          </a:prstGeom>
          <a:solidFill>
            <a:srgbClr val="191B1A"/>
          </a:solidFill>
          <a:ln/>
        </p:spPr>
      </p:sp>
      <p:sp>
        <p:nvSpPr>
          <p:cNvPr id="6" name="Text 4"/>
          <p:cNvSpPr/>
          <p:nvPr/>
        </p:nvSpPr>
        <p:spPr>
          <a:xfrm>
            <a:off x="1047750" y="2409825"/>
            <a:ext cx="7063203" cy="657225"/>
          </a:xfrm>
          <a:prstGeom prst="rect">
            <a:avLst/>
          </a:prstGeom>
          <a:noFill/>
          <a:ln/>
        </p:spPr>
        <p:txBody>
          <a:bodyPr wrap="square" lIns="25400" tIns="25400" rIns="25400" bIns="25400" rtlCol="0" anchor="ctr">
            <a:normAutofit/>
          </a:bodyPr>
          <a:lstStyle/>
          <a:p>
            <a:pPr algn="l" indent="0" marL="0">
              <a:buNone/>
            </a:pPr>
            <a:r>
              <a:rPr lang="en-US" sz="2250" dirty="0">
                <a:solidFill>
                  <a:srgbClr val="6E6A60"/>
                </a:solidFill>
                <a:latin typeface="YuGothic" pitchFamily="34" charset="0"/>
                <a:ea typeface="YuGothic" pitchFamily="34" charset="-122"/>
                <a:cs typeface="YuGothic" pitchFamily="34" charset="-120"/>
              </a:rPr>
              <a:t>1日あたり客数</a:t>
            </a:r>
            <a:endParaRPr lang="en-US" sz="2250" dirty="0"/>
          </a:p>
        </p:txBody>
      </p:sp>
      <p:sp>
        <p:nvSpPr>
          <p:cNvPr id="7" name="Shape 5"/>
          <p:cNvSpPr/>
          <p:nvPr/>
        </p:nvSpPr>
        <p:spPr>
          <a:xfrm>
            <a:off x="7905229" y="3162300"/>
            <a:ext cx="3421187" cy="19050"/>
          </a:xfrm>
          <a:prstGeom prst="rect">
            <a:avLst/>
          </a:prstGeom>
          <a:solidFill>
            <a:srgbClr val="191B1A"/>
          </a:solidFill>
          <a:ln/>
        </p:spPr>
      </p:sp>
      <p:sp>
        <p:nvSpPr>
          <p:cNvPr id="8" name="Text 6"/>
          <p:cNvSpPr/>
          <p:nvPr/>
        </p:nvSpPr>
        <p:spPr>
          <a:xfrm>
            <a:off x="8031194" y="2409825"/>
            <a:ext cx="3066622" cy="657225"/>
          </a:xfrm>
          <a:prstGeom prst="rect">
            <a:avLst/>
          </a:prstGeom>
          <a:noFill/>
          <a:ln/>
        </p:spPr>
        <p:txBody>
          <a:bodyPr wrap="square" lIns="25400" tIns="25400" rIns="25400" bIns="25400" rtlCol="0" anchor="ctr">
            <a:normAutofit/>
          </a:bodyPr>
          <a:lstStyle/>
          <a:p>
            <a:pPr algn="r" indent="0" marL="0">
              <a:buNone/>
            </a:pPr>
            <a:r>
              <a:rPr lang="en-US" sz="3300" dirty="0">
                <a:solidFill>
                  <a:srgbClr val="191B1A"/>
                </a:solidFill>
                <a:latin typeface="YuMincho" pitchFamily="34" charset="0"/>
                <a:ea typeface="YuMincho" pitchFamily="34" charset="-122"/>
                <a:cs typeface="YuMincho" pitchFamily="34" charset="-120"/>
              </a:rPr>
              <a:t>80客</a:t>
            </a:r>
            <a:endParaRPr lang="en-US" sz="3300" dirty="0"/>
          </a:p>
        </p:txBody>
      </p:sp>
      <p:sp>
        <p:nvSpPr>
          <p:cNvPr id="9" name="Shape 7"/>
          <p:cNvSpPr/>
          <p:nvPr/>
        </p:nvSpPr>
        <p:spPr>
          <a:xfrm>
            <a:off x="11326416" y="3162300"/>
            <a:ext cx="2956843" cy="19050"/>
          </a:xfrm>
          <a:prstGeom prst="rect">
            <a:avLst/>
          </a:prstGeom>
          <a:solidFill>
            <a:srgbClr val="191B1A"/>
          </a:solidFill>
          <a:ln/>
        </p:spPr>
      </p:sp>
      <p:sp>
        <p:nvSpPr>
          <p:cNvPr id="10" name="Text 8"/>
          <p:cNvSpPr/>
          <p:nvPr/>
        </p:nvSpPr>
        <p:spPr>
          <a:xfrm>
            <a:off x="11466310" y="2409825"/>
            <a:ext cx="2588348" cy="657225"/>
          </a:xfrm>
          <a:prstGeom prst="rect">
            <a:avLst/>
          </a:prstGeom>
          <a:noFill/>
          <a:ln/>
        </p:spPr>
        <p:txBody>
          <a:bodyPr wrap="square" lIns="25400" tIns="25400" rIns="25400" bIns="25400" rtlCol="0" anchor="ctr">
            <a:normAutofit/>
          </a:bodyPr>
          <a:lstStyle/>
          <a:p>
            <a:pPr algn="r" indent="0" marL="0">
              <a:buNone/>
            </a:pPr>
            <a:r>
              <a:rPr lang="en-US" sz="3300" dirty="0">
                <a:solidFill>
                  <a:srgbClr val="191B1A"/>
                </a:solidFill>
                <a:latin typeface="YuMincho" pitchFamily="34" charset="0"/>
                <a:ea typeface="YuMincho" pitchFamily="34" charset="-122"/>
                <a:cs typeface="YuMincho" pitchFamily="34" charset="-120"/>
              </a:rPr>
              <a:t>90客</a:t>
            </a:r>
            <a:endParaRPr lang="en-US" sz="3300" dirty="0"/>
          </a:p>
        </p:txBody>
      </p:sp>
      <p:sp>
        <p:nvSpPr>
          <p:cNvPr id="11" name="Shape 9"/>
          <p:cNvSpPr/>
          <p:nvPr/>
        </p:nvSpPr>
        <p:spPr>
          <a:xfrm>
            <a:off x="14283258" y="2276475"/>
            <a:ext cx="2956992" cy="904875"/>
          </a:xfrm>
          <a:prstGeom prst="rect">
            <a:avLst/>
          </a:prstGeom>
          <a:solidFill>
            <a:srgbClr val="E6EBE6"/>
          </a:solidFill>
          <a:ln/>
        </p:spPr>
      </p:sp>
      <p:sp>
        <p:nvSpPr>
          <p:cNvPr id="12" name="Shape 10"/>
          <p:cNvSpPr/>
          <p:nvPr/>
        </p:nvSpPr>
        <p:spPr>
          <a:xfrm>
            <a:off x="14283258" y="3162300"/>
            <a:ext cx="2956992" cy="19050"/>
          </a:xfrm>
          <a:prstGeom prst="rect">
            <a:avLst/>
          </a:prstGeom>
          <a:solidFill>
            <a:srgbClr val="191B1A"/>
          </a:solidFill>
          <a:ln/>
        </p:spPr>
      </p:sp>
      <p:sp>
        <p:nvSpPr>
          <p:cNvPr id="13" name="Text 11"/>
          <p:cNvSpPr/>
          <p:nvPr/>
        </p:nvSpPr>
        <p:spPr>
          <a:xfrm>
            <a:off x="14423149" y="2409825"/>
            <a:ext cx="2588501" cy="657225"/>
          </a:xfrm>
          <a:prstGeom prst="rect">
            <a:avLst/>
          </a:prstGeom>
          <a:noFill/>
          <a:ln/>
        </p:spPr>
        <p:txBody>
          <a:bodyPr wrap="square" lIns="25400" tIns="25400" rIns="25400" bIns="25400" rtlCol="0" anchor="ctr">
            <a:normAutofit/>
          </a:bodyPr>
          <a:lstStyle/>
          <a:p>
            <a:pPr algn="r" indent="0" marL="0">
              <a:buNone/>
            </a:pPr>
            <a:r>
              <a:rPr lang="en-US" sz="3300" dirty="0">
                <a:solidFill>
                  <a:srgbClr val="191B1A"/>
                </a:solidFill>
                <a:latin typeface="YuMincho" pitchFamily="34" charset="0"/>
                <a:ea typeface="YuMincho" pitchFamily="34" charset="-122"/>
                <a:cs typeface="YuMincho" pitchFamily="34" charset="-120"/>
              </a:rPr>
              <a:t>100客</a:t>
            </a:r>
            <a:endParaRPr lang="en-US" sz="3300" dirty="0"/>
          </a:p>
        </p:txBody>
      </p:sp>
      <p:sp>
        <p:nvSpPr>
          <p:cNvPr id="14" name="Shape 12"/>
          <p:cNvSpPr/>
          <p:nvPr/>
        </p:nvSpPr>
        <p:spPr>
          <a:xfrm>
            <a:off x="1047750" y="4148137"/>
            <a:ext cx="6857479" cy="9525"/>
          </a:xfrm>
          <a:prstGeom prst="rect">
            <a:avLst/>
          </a:prstGeom>
          <a:solidFill>
            <a:srgbClr val="D8D2C4"/>
          </a:solidFill>
          <a:ln/>
        </p:spPr>
      </p:sp>
      <p:sp>
        <p:nvSpPr>
          <p:cNvPr id="15" name="Text 13"/>
          <p:cNvSpPr/>
          <p:nvPr/>
        </p:nvSpPr>
        <p:spPr>
          <a:xfrm>
            <a:off x="1047750" y="3333750"/>
            <a:ext cx="7063203" cy="700087"/>
          </a:xfrm>
          <a:prstGeom prst="rect">
            <a:avLst/>
          </a:prstGeom>
          <a:noFill/>
          <a:ln/>
        </p:spPr>
        <p:txBody>
          <a:bodyPr wrap="none" lIns="25400" tIns="25400" rIns="25400" bIns="25400" rtlCol="0" anchor="ctr">
            <a:normAutofit/>
          </a:bodyPr>
          <a:lstStyle/>
          <a:p>
            <a:pPr algn="l" indent="0" marL="0">
              <a:buNone/>
            </a:pPr>
            <a:r>
              <a:rPr lang="en-US" sz="2400" dirty="0">
                <a:solidFill>
                  <a:srgbClr val="191B1A"/>
                </a:solidFill>
                <a:latin typeface="YuGothic" pitchFamily="34" charset="0"/>
                <a:ea typeface="YuGothic" pitchFamily="34" charset="-122"/>
                <a:cs typeface="YuGothic" pitchFamily="34" charset="-120"/>
              </a:rPr>
              <a:t>売上</a:t>
            </a:r>
            <a:endParaRPr lang="en-US" sz="2400" dirty="0"/>
          </a:p>
        </p:txBody>
      </p:sp>
      <p:sp>
        <p:nvSpPr>
          <p:cNvPr id="16" name="Shape 14"/>
          <p:cNvSpPr/>
          <p:nvPr/>
        </p:nvSpPr>
        <p:spPr>
          <a:xfrm>
            <a:off x="7905229" y="4148137"/>
            <a:ext cx="3421187" cy="9525"/>
          </a:xfrm>
          <a:prstGeom prst="rect">
            <a:avLst/>
          </a:prstGeom>
          <a:solidFill>
            <a:srgbClr val="D8D2C4"/>
          </a:solidFill>
          <a:ln/>
        </p:spPr>
      </p:sp>
      <p:sp>
        <p:nvSpPr>
          <p:cNvPr id="17" name="Text 15"/>
          <p:cNvSpPr/>
          <p:nvPr/>
        </p:nvSpPr>
        <p:spPr>
          <a:xfrm>
            <a:off x="8031194" y="3333750"/>
            <a:ext cx="3066622" cy="700087"/>
          </a:xfrm>
          <a:prstGeom prst="rect">
            <a:avLst/>
          </a:prstGeom>
          <a:noFill/>
          <a:ln/>
        </p:spPr>
        <p:txBody>
          <a:bodyPr wrap="none" lIns="25400" tIns="25400" rIns="25400" bIns="25400" rtlCol="0" anchor="ctr">
            <a:normAutofit/>
          </a:bodyPr>
          <a:lstStyle/>
          <a:p>
            <a:pPr algn="r" indent="0" marL="0">
              <a:buNone/>
            </a:pPr>
            <a:r>
              <a:rPr lang="en-US" sz="3450" dirty="0">
                <a:solidFill>
                  <a:srgbClr val="191B1A"/>
                </a:solidFill>
                <a:latin typeface="YuMincho" pitchFamily="34" charset="0"/>
                <a:ea typeface="YuMincho" pitchFamily="34" charset="-122"/>
                <a:cs typeface="YuMincho" pitchFamily="34" charset="-120"/>
              </a:rPr>
              <a:t>200</a:t>
            </a:r>
            <a:endParaRPr lang="en-US" sz="3450" dirty="0"/>
          </a:p>
        </p:txBody>
      </p:sp>
      <p:sp>
        <p:nvSpPr>
          <p:cNvPr id="18" name="Shape 16"/>
          <p:cNvSpPr/>
          <p:nvPr/>
        </p:nvSpPr>
        <p:spPr>
          <a:xfrm>
            <a:off x="11326416" y="4148137"/>
            <a:ext cx="2956843" cy="9525"/>
          </a:xfrm>
          <a:prstGeom prst="rect">
            <a:avLst/>
          </a:prstGeom>
          <a:solidFill>
            <a:srgbClr val="D8D2C4"/>
          </a:solidFill>
          <a:ln/>
        </p:spPr>
      </p:sp>
      <p:sp>
        <p:nvSpPr>
          <p:cNvPr id="19" name="Text 17"/>
          <p:cNvSpPr/>
          <p:nvPr/>
        </p:nvSpPr>
        <p:spPr>
          <a:xfrm>
            <a:off x="11466310" y="3333750"/>
            <a:ext cx="2588348" cy="700087"/>
          </a:xfrm>
          <a:prstGeom prst="rect">
            <a:avLst/>
          </a:prstGeom>
          <a:noFill/>
          <a:ln/>
        </p:spPr>
        <p:txBody>
          <a:bodyPr wrap="none" lIns="25400" tIns="25400" rIns="25400" bIns="25400" rtlCol="0" anchor="ctr">
            <a:normAutofit/>
          </a:bodyPr>
          <a:lstStyle/>
          <a:p>
            <a:pPr algn="r" indent="0" marL="0">
              <a:buNone/>
            </a:pPr>
            <a:r>
              <a:rPr lang="en-US" sz="3450" dirty="0">
                <a:solidFill>
                  <a:srgbClr val="191B1A"/>
                </a:solidFill>
                <a:latin typeface="YuMincho" pitchFamily="34" charset="0"/>
                <a:ea typeface="YuMincho" pitchFamily="34" charset="-122"/>
                <a:cs typeface="YuMincho" pitchFamily="34" charset="-120"/>
              </a:rPr>
              <a:t>225</a:t>
            </a:r>
            <a:endParaRPr lang="en-US" sz="3450" dirty="0"/>
          </a:p>
        </p:txBody>
      </p:sp>
      <p:sp>
        <p:nvSpPr>
          <p:cNvPr id="20" name="Shape 18"/>
          <p:cNvSpPr/>
          <p:nvPr/>
        </p:nvSpPr>
        <p:spPr>
          <a:xfrm>
            <a:off x="14283258" y="3181350"/>
            <a:ext cx="2956992" cy="976312"/>
          </a:xfrm>
          <a:prstGeom prst="rect">
            <a:avLst/>
          </a:prstGeom>
          <a:solidFill>
            <a:srgbClr val="E6EBE6"/>
          </a:solidFill>
          <a:ln/>
        </p:spPr>
      </p:sp>
      <p:sp>
        <p:nvSpPr>
          <p:cNvPr id="21" name="Shape 19"/>
          <p:cNvSpPr/>
          <p:nvPr/>
        </p:nvSpPr>
        <p:spPr>
          <a:xfrm>
            <a:off x="14283258" y="4148137"/>
            <a:ext cx="2956992" cy="9525"/>
          </a:xfrm>
          <a:prstGeom prst="rect">
            <a:avLst/>
          </a:prstGeom>
          <a:solidFill>
            <a:srgbClr val="D8D2C4"/>
          </a:solidFill>
          <a:ln/>
        </p:spPr>
      </p:sp>
      <p:sp>
        <p:nvSpPr>
          <p:cNvPr id="22" name="Text 20"/>
          <p:cNvSpPr/>
          <p:nvPr/>
        </p:nvSpPr>
        <p:spPr>
          <a:xfrm>
            <a:off x="14423149" y="3333750"/>
            <a:ext cx="2588501" cy="700087"/>
          </a:xfrm>
          <a:prstGeom prst="rect">
            <a:avLst/>
          </a:prstGeom>
          <a:noFill/>
          <a:ln/>
        </p:spPr>
        <p:txBody>
          <a:bodyPr wrap="none" lIns="25400" tIns="25400" rIns="25400" bIns="25400" rtlCol="0" anchor="ctr">
            <a:normAutofit/>
          </a:bodyPr>
          <a:lstStyle/>
          <a:p>
            <a:pPr algn="r" indent="0" marL="0">
              <a:buNone/>
            </a:pPr>
            <a:r>
              <a:rPr lang="en-US" sz="3450" dirty="0">
                <a:solidFill>
                  <a:srgbClr val="191B1A"/>
                </a:solidFill>
                <a:latin typeface="YuMincho" pitchFamily="34" charset="0"/>
                <a:ea typeface="YuMincho" pitchFamily="34" charset="-122"/>
                <a:cs typeface="YuMincho" pitchFamily="34" charset="-120"/>
              </a:rPr>
              <a:t>250</a:t>
            </a:r>
            <a:endParaRPr lang="en-US" sz="3450" dirty="0"/>
          </a:p>
        </p:txBody>
      </p:sp>
      <p:sp>
        <p:nvSpPr>
          <p:cNvPr id="23" name="Shape 21"/>
          <p:cNvSpPr/>
          <p:nvPr/>
        </p:nvSpPr>
        <p:spPr>
          <a:xfrm>
            <a:off x="1047750" y="5119688"/>
            <a:ext cx="6857479" cy="9525"/>
          </a:xfrm>
          <a:prstGeom prst="rect">
            <a:avLst/>
          </a:prstGeom>
          <a:solidFill>
            <a:srgbClr val="D8D2C4"/>
          </a:solidFill>
          <a:ln/>
        </p:spPr>
      </p:sp>
      <p:sp>
        <p:nvSpPr>
          <p:cNvPr id="24" name="Text 22"/>
          <p:cNvSpPr/>
          <p:nvPr/>
        </p:nvSpPr>
        <p:spPr>
          <a:xfrm>
            <a:off x="1047750" y="4310063"/>
            <a:ext cx="7063203" cy="695325"/>
          </a:xfrm>
          <a:prstGeom prst="rect">
            <a:avLst/>
          </a:prstGeom>
          <a:noFill/>
          <a:ln/>
        </p:spPr>
        <p:txBody>
          <a:bodyPr wrap="none" lIns="25400" tIns="25400" rIns="25400" bIns="25400" rtlCol="0" anchor="ctr">
            <a:normAutofit/>
          </a:bodyPr>
          <a:lstStyle/>
          <a:p>
            <a:pPr algn="l" indent="0" marL="0">
              <a:buNone/>
            </a:pPr>
            <a:r>
              <a:rPr lang="en-US" sz="2400" dirty="0">
                <a:solidFill>
                  <a:srgbClr val="191B1A"/>
                </a:solidFill>
                <a:latin typeface="YuGothic" pitchFamily="34" charset="0"/>
                <a:ea typeface="YuGothic" pitchFamily="34" charset="-122"/>
                <a:cs typeface="YuGothic" pitchFamily="34" charset="-120"/>
              </a:rPr>
              <a:t>返済前の概算営業余力</a:t>
            </a:r>
            <a:endParaRPr lang="en-US" sz="2400" dirty="0"/>
          </a:p>
        </p:txBody>
      </p:sp>
      <p:sp>
        <p:nvSpPr>
          <p:cNvPr id="25" name="Shape 23"/>
          <p:cNvSpPr/>
          <p:nvPr/>
        </p:nvSpPr>
        <p:spPr>
          <a:xfrm>
            <a:off x="7905229" y="5119688"/>
            <a:ext cx="3421187" cy="9525"/>
          </a:xfrm>
          <a:prstGeom prst="rect">
            <a:avLst/>
          </a:prstGeom>
          <a:solidFill>
            <a:srgbClr val="D8D2C4"/>
          </a:solidFill>
          <a:ln/>
        </p:spPr>
      </p:sp>
      <p:sp>
        <p:nvSpPr>
          <p:cNvPr id="26" name="Text 24"/>
          <p:cNvSpPr/>
          <p:nvPr/>
        </p:nvSpPr>
        <p:spPr>
          <a:xfrm>
            <a:off x="8031194" y="4310063"/>
            <a:ext cx="3066622" cy="695325"/>
          </a:xfrm>
          <a:prstGeom prst="rect">
            <a:avLst/>
          </a:prstGeom>
          <a:noFill/>
          <a:ln/>
        </p:spPr>
        <p:txBody>
          <a:bodyPr wrap="none" lIns="25400" tIns="25400" rIns="25400" bIns="25400" rtlCol="0" anchor="ctr">
            <a:normAutofit/>
          </a:bodyPr>
          <a:lstStyle/>
          <a:p>
            <a:pPr algn="r" indent="0" marL="0">
              <a:buNone/>
            </a:pPr>
            <a:r>
              <a:rPr lang="en-US" sz="3450" dirty="0">
                <a:solidFill>
                  <a:srgbClr val="191B1A"/>
                </a:solidFill>
                <a:latin typeface="YuMincho" pitchFamily="34" charset="0"/>
                <a:ea typeface="YuMincho" pitchFamily="34" charset="-122"/>
                <a:cs typeface="YuMincho" pitchFamily="34" charset="-120"/>
              </a:rPr>
              <a:t>5</a:t>
            </a:r>
            <a:endParaRPr lang="en-US" sz="3450" dirty="0"/>
          </a:p>
        </p:txBody>
      </p:sp>
      <p:sp>
        <p:nvSpPr>
          <p:cNvPr id="27" name="Shape 25"/>
          <p:cNvSpPr/>
          <p:nvPr/>
        </p:nvSpPr>
        <p:spPr>
          <a:xfrm>
            <a:off x="11326416" y="5119688"/>
            <a:ext cx="2956843" cy="9525"/>
          </a:xfrm>
          <a:prstGeom prst="rect">
            <a:avLst/>
          </a:prstGeom>
          <a:solidFill>
            <a:srgbClr val="D8D2C4"/>
          </a:solidFill>
          <a:ln/>
        </p:spPr>
      </p:sp>
      <p:sp>
        <p:nvSpPr>
          <p:cNvPr id="28" name="Text 26"/>
          <p:cNvSpPr/>
          <p:nvPr/>
        </p:nvSpPr>
        <p:spPr>
          <a:xfrm>
            <a:off x="11466310" y="4310063"/>
            <a:ext cx="2588348" cy="695325"/>
          </a:xfrm>
          <a:prstGeom prst="rect">
            <a:avLst/>
          </a:prstGeom>
          <a:noFill/>
          <a:ln/>
        </p:spPr>
        <p:txBody>
          <a:bodyPr wrap="none" lIns="25400" tIns="25400" rIns="25400" bIns="25400" rtlCol="0" anchor="ctr">
            <a:normAutofit/>
          </a:bodyPr>
          <a:lstStyle/>
          <a:p>
            <a:pPr algn="r" indent="0" marL="0">
              <a:buNone/>
            </a:pPr>
            <a:r>
              <a:rPr lang="en-US" sz="3450" dirty="0">
                <a:solidFill>
                  <a:srgbClr val="191B1A"/>
                </a:solidFill>
                <a:latin typeface="YuMincho" pitchFamily="34" charset="0"/>
                <a:ea typeface="YuMincho" pitchFamily="34" charset="-122"/>
                <a:cs typeface="YuMincho" pitchFamily="34" charset="-120"/>
              </a:rPr>
              <a:t>20</a:t>
            </a:r>
            <a:endParaRPr lang="en-US" sz="3450" dirty="0"/>
          </a:p>
        </p:txBody>
      </p:sp>
      <p:sp>
        <p:nvSpPr>
          <p:cNvPr id="29" name="Shape 27"/>
          <p:cNvSpPr/>
          <p:nvPr/>
        </p:nvSpPr>
        <p:spPr>
          <a:xfrm>
            <a:off x="14283258" y="4157663"/>
            <a:ext cx="2956992" cy="971550"/>
          </a:xfrm>
          <a:prstGeom prst="rect">
            <a:avLst/>
          </a:prstGeom>
          <a:solidFill>
            <a:srgbClr val="E6EBE6"/>
          </a:solidFill>
          <a:ln/>
        </p:spPr>
      </p:sp>
      <p:sp>
        <p:nvSpPr>
          <p:cNvPr id="30" name="Shape 28"/>
          <p:cNvSpPr/>
          <p:nvPr/>
        </p:nvSpPr>
        <p:spPr>
          <a:xfrm>
            <a:off x="14283258" y="5119688"/>
            <a:ext cx="2956992" cy="9525"/>
          </a:xfrm>
          <a:prstGeom prst="rect">
            <a:avLst/>
          </a:prstGeom>
          <a:solidFill>
            <a:srgbClr val="D8D2C4"/>
          </a:solidFill>
          <a:ln/>
        </p:spPr>
      </p:sp>
      <p:sp>
        <p:nvSpPr>
          <p:cNvPr id="31" name="Text 29"/>
          <p:cNvSpPr/>
          <p:nvPr/>
        </p:nvSpPr>
        <p:spPr>
          <a:xfrm>
            <a:off x="14423149" y="4310063"/>
            <a:ext cx="2588501" cy="695325"/>
          </a:xfrm>
          <a:prstGeom prst="rect">
            <a:avLst/>
          </a:prstGeom>
          <a:noFill/>
          <a:ln/>
        </p:spPr>
        <p:txBody>
          <a:bodyPr wrap="none" lIns="25400" tIns="25400" rIns="25400" bIns="25400" rtlCol="0" anchor="ctr">
            <a:normAutofit/>
          </a:bodyPr>
          <a:lstStyle/>
          <a:p>
            <a:pPr algn="r" indent="0" marL="0">
              <a:buNone/>
            </a:pPr>
            <a:r>
              <a:rPr lang="en-US" sz="3450" dirty="0">
                <a:solidFill>
                  <a:srgbClr val="191B1A"/>
                </a:solidFill>
                <a:latin typeface="YuMincho" pitchFamily="34" charset="0"/>
                <a:ea typeface="YuMincho" pitchFamily="34" charset="-122"/>
                <a:cs typeface="YuMincho" pitchFamily="34" charset="-120"/>
              </a:rPr>
              <a:t>35</a:t>
            </a:r>
            <a:endParaRPr lang="en-US" sz="3450" dirty="0"/>
          </a:p>
        </p:txBody>
      </p:sp>
      <p:sp>
        <p:nvSpPr>
          <p:cNvPr id="32" name="Shape 30"/>
          <p:cNvSpPr/>
          <p:nvPr/>
        </p:nvSpPr>
        <p:spPr>
          <a:xfrm>
            <a:off x="1047750" y="6172200"/>
            <a:ext cx="6857479" cy="19050"/>
          </a:xfrm>
          <a:prstGeom prst="rect">
            <a:avLst/>
          </a:prstGeom>
          <a:solidFill>
            <a:srgbClr val="191B1A"/>
          </a:solidFill>
          <a:ln/>
        </p:spPr>
      </p:sp>
      <p:sp>
        <p:nvSpPr>
          <p:cNvPr id="33" name="Text 31"/>
          <p:cNvSpPr/>
          <p:nvPr/>
        </p:nvSpPr>
        <p:spPr>
          <a:xfrm>
            <a:off x="1047750" y="5281613"/>
            <a:ext cx="7063203" cy="776287"/>
          </a:xfrm>
          <a:prstGeom prst="rect">
            <a:avLst/>
          </a:prstGeom>
          <a:noFill/>
          <a:ln/>
        </p:spPr>
        <p:txBody>
          <a:bodyPr wrap="none" lIns="25400" tIns="25400" rIns="25400" bIns="25400" rtlCol="0" anchor="ctr">
            <a:normAutofit/>
          </a:bodyPr>
          <a:lstStyle/>
          <a:p>
            <a:pPr algn="l" indent="0" marL="0">
              <a:buNone/>
            </a:pPr>
            <a:r>
              <a:rPr lang="en-US" sz="2400" dirty="0">
                <a:solidFill>
                  <a:srgbClr val="191B1A"/>
                </a:solidFill>
                <a:latin typeface="YuGothic" pitchFamily="34" charset="0"/>
                <a:ea typeface="YuGothic" pitchFamily="34" charset="-122"/>
                <a:cs typeface="YuGothic" pitchFamily="34" charset="-120"/>
              </a:rPr>
              <a:t>初回返済後の概算資金余力</a:t>
            </a:r>
            <a:endParaRPr lang="en-US" sz="2400" dirty="0"/>
          </a:p>
        </p:txBody>
      </p:sp>
      <p:sp>
        <p:nvSpPr>
          <p:cNvPr id="34" name="Shape 32"/>
          <p:cNvSpPr/>
          <p:nvPr/>
        </p:nvSpPr>
        <p:spPr>
          <a:xfrm>
            <a:off x="7905229" y="6172200"/>
            <a:ext cx="3421187" cy="19050"/>
          </a:xfrm>
          <a:prstGeom prst="rect">
            <a:avLst/>
          </a:prstGeom>
          <a:solidFill>
            <a:srgbClr val="191B1A"/>
          </a:solidFill>
          <a:ln/>
        </p:spPr>
      </p:sp>
      <p:sp>
        <p:nvSpPr>
          <p:cNvPr id="35" name="Text 33"/>
          <p:cNvSpPr/>
          <p:nvPr/>
        </p:nvSpPr>
        <p:spPr>
          <a:xfrm>
            <a:off x="8031194" y="5281613"/>
            <a:ext cx="3066622" cy="776287"/>
          </a:xfrm>
          <a:prstGeom prst="rect">
            <a:avLst/>
          </a:prstGeom>
          <a:noFill/>
          <a:ln/>
        </p:spPr>
        <p:txBody>
          <a:bodyPr wrap="none" lIns="25400" tIns="25400" rIns="25400" bIns="25400" rtlCol="0" anchor="ctr">
            <a:normAutofit/>
          </a:bodyPr>
          <a:lstStyle/>
          <a:p>
            <a:pPr algn="r" indent="0" marL="0">
              <a:buNone/>
            </a:pPr>
            <a:r>
              <a:rPr lang="en-US" sz="3900" dirty="0">
                <a:solidFill>
                  <a:srgbClr val="A33A22"/>
                </a:solidFill>
                <a:latin typeface="YuMincho" pitchFamily="34" charset="0"/>
                <a:ea typeface="YuMincho" pitchFamily="34" charset="-122"/>
                <a:cs typeface="YuMincho" pitchFamily="34" charset="-120"/>
              </a:rPr>
              <a:t>−3.14</a:t>
            </a:r>
            <a:endParaRPr lang="en-US" sz="3900" dirty="0"/>
          </a:p>
        </p:txBody>
      </p:sp>
      <p:sp>
        <p:nvSpPr>
          <p:cNvPr id="36" name="Shape 34"/>
          <p:cNvSpPr/>
          <p:nvPr/>
        </p:nvSpPr>
        <p:spPr>
          <a:xfrm>
            <a:off x="11326416" y="6172200"/>
            <a:ext cx="2956843" cy="19050"/>
          </a:xfrm>
          <a:prstGeom prst="rect">
            <a:avLst/>
          </a:prstGeom>
          <a:solidFill>
            <a:srgbClr val="191B1A"/>
          </a:solidFill>
          <a:ln/>
        </p:spPr>
      </p:sp>
      <p:sp>
        <p:nvSpPr>
          <p:cNvPr id="37" name="Text 35"/>
          <p:cNvSpPr/>
          <p:nvPr/>
        </p:nvSpPr>
        <p:spPr>
          <a:xfrm>
            <a:off x="11466310" y="5281613"/>
            <a:ext cx="2588348" cy="776287"/>
          </a:xfrm>
          <a:prstGeom prst="rect">
            <a:avLst/>
          </a:prstGeom>
          <a:noFill/>
          <a:ln/>
        </p:spPr>
        <p:txBody>
          <a:bodyPr wrap="none" lIns="25400" tIns="25400" rIns="25400" bIns="25400" rtlCol="0" anchor="ctr">
            <a:normAutofit/>
          </a:bodyPr>
          <a:lstStyle/>
          <a:p>
            <a:pPr algn="r" indent="0" marL="0">
              <a:buNone/>
            </a:pPr>
            <a:r>
              <a:rPr lang="en-US" sz="3900" dirty="0">
                <a:solidFill>
                  <a:srgbClr val="191B1A"/>
                </a:solidFill>
                <a:latin typeface="YuMincho" pitchFamily="34" charset="0"/>
                <a:ea typeface="YuMincho" pitchFamily="34" charset="-122"/>
                <a:cs typeface="YuMincho" pitchFamily="34" charset="-120"/>
              </a:rPr>
              <a:t>11.86</a:t>
            </a:r>
            <a:endParaRPr lang="en-US" sz="3900" dirty="0"/>
          </a:p>
        </p:txBody>
      </p:sp>
      <p:sp>
        <p:nvSpPr>
          <p:cNvPr id="38" name="Shape 36"/>
          <p:cNvSpPr/>
          <p:nvPr/>
        </p:nvSpPr>
        <p:spPr>
          <a:xfrm>
            <a:off x="14283258" y="5129213"/>
            <a:ext cx="2956992" cy="1062038"/>
          </a:xfrm>
          <a:prstGeom prst="rect">
            <a:avLst/>
          </a:prstGeom>
          <a:solidFill>
            <a:srgbClr val="E6EBE6"/>
          </a:solidFill>
          <a:ln/>
        </p:spPr>
      </p:sp>
      <p:sp>
        <p:nvSpPr>
          <p:cNvPr id="39" name="Shape 37"/>
          <p:cNvSpPr/>
          <p:nvPr/>
        </p:nvSpPr>
        <p:spPr>
          <a:xfrm>
            <a:off x="14283258" y="6172200"/>
            <a:ext cx="2956992" cy="19050"/>
          </a:xfrm>
          <a:prstGeom prst="rect">
            <a:avLst/>
          </a:prstGeom>
          <a:solidFill>
            <a:srgbClr val="191B1A"/>
          </a:solidFill>
          <a:ln/>
        </p:spPr>
      </p:sp>
      <p:sp>
        <p:nvSpPr>
          <p:cNvPr id="40" name="Text 38"/>
          <p:cNvSpPr/>
          <p:nvPr/>
        </p:nvSpPr>
        <p:spPr>
          <a:xfrm>
            <a:off x="14423149" y="5281613"/>
            <a:ext cx="2588501" cy="776287"/>
          </a:xfrm>
          <a:prstGeom prst="rect">
            <a:avLst/>
          </a:prstGeom>
          <a:noFill/>
          <a:ln/>
        </p:spPr>
        <p:txBody>
          <a:bodyPr wrap="none" lIns="25400" tIns="25400" rIns="25400" bIns="25400" rtlCol="0" anchor="ctr">
            <a:normAutofit/>
          </a:bodyPr>
          <a:lstStyle/>
          <a:p>
            <a:pPr algn="r" indent="0" marL="0">
              <a:buNone/>
            </a:pPr>
            <a:r>
              <a:rPr lang="en-US" sz="3900" dirty="0">
                <a:solidFill>
                  <a:srgbClr val="2F5D50"/>
                </a:solidFill>
                <a:latin typeface="YuMincho" pitchFamily="34" charset="0"/>
                <a:ea typeface="YuMincho" pitchFamily="34" charset="-122"/>
                <a:cs typeface="YuMincho" pitchFamily="34" charset="-120"/>
              </a:rPr>
              <a:t>26.86</a:t>
            </a:r>
            <a:endParaRPr lang="en-US" sz="3900" dirty="0"/>
          </a:p>
        </p:txBody>
      </p:sp>
      <p:sp>
        <p:nvSpPr>
          <p:cNvPr id="41" name="Text 39"/>
          <p:cNvSpPr/>
          <p:nvPr/>
        </p:nvSpPr>
        <p:spPr>
          <a:xfrm>
            <a:off x="1047750" y="6448425"/>
            <a:ext cx="5940743" cy="438150"/>
          </a:xfrm>
          <a:prstGeom prst="rect">
            <a:avLst/>
          </a:prstGeom>
          <a:noFill/>
          <a:ln/>
        </p:spPr>
        <p:txBody>
          <a:bodyPr wrap="square" lIns="25400" tIns="25400" rIns="25400" bIns="25400" rtlCol="0" anchor="t">
            <a:normAutofit/>
          </a:bodyPr>
          <a:lstStyle/>
          <a:p>
            <a:pPr algn="l" indent="0" marL="0">
              <a:buNone/>
            </a:pPr>
            <a:r>
              <a:rPr lang="en-US" sz="2100" dirty="0">
                <a:solidFill>
                  <a:srgbClr val="6E6A60"/>
                </a:solidFill>
                <a:latin typeface="YuGothic" pitchFamily="34" charset="0"/>
                <a:ea typeface="YuGothic" pitchFamily="34" charset="-122"/>
                <a:cs typeface="YuGothic" pitchFamily="34" charset="-120"/>
              </a:rPr>
              <a:t>初回返済後の収支が非負になる目安</a:t>
            </a:r>
            <a:endParaRPr lang="en-US" sz="2100" dirty="0"/>
          </a:p>
        </p:txBody>
      </p:sp>
      <p:sp>
        <p:nvSpPr>
          <p:cNvPr id="42" name="Text 40"/>
          <p:cNvSpPr/>
          <p:nvPr/>
        </p:nvSpPr>
        <p:spPr>
          <a:xfrm>
            <a:off x="1047750" y="6962775"/>
            <a:ext cx="800100" cy="762000"/>
          </a:xfrm>
          <a:prstGeom prst="rect">
            <a:avLst/>
          </a:prstGeom>
          <a:noFill/>
          <a:ln/>
        </p:spPr>
        <p:txBody>
          <a:bodyPr wrap="none" lIns="25400" tIns="25400" rIns="25400" bIns="25400" rtlCol="0" anchor="t">
            <a:normAutofit/>
          </a:bodyPr>
          <a:lstStyle/>
          <a:p>
            <a:pPr algn="l" indent="0" marL="0">
              <a:lnSpc>
                <a:spcPct val="66667"/>
              </a:lnSpc>
              <a:buNone/>
            </a:pPr>
            <a:r>
              <a:rPr lang="en-US" sz="5700" dirty="0">
                <a:solidFill>
                  <a:srgbClr val="2F5D50"/>
                </a:solidFill>
                <a:latin typeface="YuMincho" pitchFamily="34" charset="0"/>
                <a:ea typeface="YuMincho" pitchFamily="34" charset="-122"/>
                <a:cs typeface="YuMincho" pitchFamily="34" charset="-120"/>
              </a:rPr>
              <a:t>83</a:t>
            </a:r>
            <a:endParaRPr lang="en-US" sz="5700" dirty="0"/>
          </a:p>
        </p:txBody>
      </p:sp>
      <p:sp>
        <p:nvSpPr>
          <p:cNvPr id="43" name="Text 41"/>
          <p:cNvSpPr/>
          <p:nvPr/>
        </p:nvSpPr>
        <p:spPr>
          <a:xfrm>
            <a:off x="1885950" y="7234238"/>
            <a:ext cx="1047750" cy="523875"/>
          </a:xfrm>
          <a:prstGeom prst="rect">
            <a:avLst/>
          </a:prstGeom>
          <a:noFill/>
          <a:ln/>
        </p:spPr>
        <p:txBody>
          <a:bodyPr wrap="none" lIns="25400" tIns="25400" rIns="25400" bIns="25400" rtlCol="0" anchor="t">
            <a:normAutofit/>
          </a:bodyPr>
          <a:lstStyle/>
          <a:p>
            <a:pPr algn="l" indent="0" marL="0">
              <a:buNone/>
            </a:pPr>
            <a:r>
              <a:rPr lang="en-US" sz="2550" dirty="0">
                <a:solidFill>
                  <a:srgbClr val="2F5D50"/>
                </a:solidFill>
                <a:latin typeface="YuGothic" pitchFamily="34" charset="0"/>
                <a:ea typeface="YuGothic" pitchFamily="34" charset="-122"/>
                <a:cs typeface="YuGothic" pitchFamily="34" charset="-120"/>
              </a:rPr>
              <a:t>客／日</a:t>
            </a:r>
            <a:endParaRPr lang="en-US" sz="2550" dirty="0"/>
          </a:p>
        </p:txBody>
      </p:sp>
      <p:sp>
        <p:nvSpPr>
          <p:cNvPr id="44" name="Text 42"/>
          <p:cNvSpPr/>
          <p:nvPr/>
        </p:nvSpPr>
        <p:spPr>
          <a:xfrm>
            <a:off x="1047750" y="7834313"/>
            <a:ext cx="5940743" cy="409575"/>
          </a:xfrm>
          <a:prstGeom prst="rect">
            <a:avLst/>
          </a:prstGeom>
          <a:noFill/>
          <a:ln/>
        </p:spPr>
        <p:txBody>
          <a:bodyPr wrap="none" lIns="25400" tIns="25400" rIns="25400" bIns="25400" rtlCol="0" anchor="t">
            <a:normAutofit/>
          </a:bodyPr>
          <a:lstStyle/>
          <a:p>
            <a:pPr algn="l" indent="0" marL="0">
              <a:buNone/>
            </a:pPr>
            <a:r>
              <a:rPr lang="en-US" sz="1950" dirty="0">
                <a:solidFill>
                  <a:srgbClr val="6E6A60"/>
                </a:solidFill>
                <a:latin typeface="YuGothic" pitchFamily="34" charset="0"/>
                <a:ea typeface="YuGothic" pitchFamily="34" charset="-122"/>
                <a:cs typeface="YuGothic" pitchFamily="34" charset="-120"/>
              </a:rPr>
              <a:t>整数切上げ</a:t>
            </a:r>
            <a:endParaRPr lang="en-US" sz="1950" dirty="0"/>
          </a:p>
        </p:txBody>
      </p:sp>
      <p:sp>
        <p:nvSpPr>
          <p:cNvPr id="45" name="Shape 43"/>
          <p:cNvSpPr/>
          <p:nvPr/>
        </p:nvSpPr>
        <p:spPr>
          <a:xfrm>
            <a:off x="7210425" y="6448425"/>
            <a:ext cx="28575" cy="1207740"/>
          </a:xfrm>
          <a:prstGeom prst="rect">
            <a:avLst/>
          </a:prstGeom>
          <a:solidFill>
            <a:srgbClr val="2F5D50"/>
          </a:solidFill>
          <a:ln/>
        </p:spPr>
      </p:sp>
      <p:sp>
        <p:nvSpPr>
          <p:cNvPr id="46" name="Text 44"/>
          <p:cNvSpPr/>
          <p:nvPr/>
        </p:nvSpPr>
        <p:spPr>
          <a:xfrm>
            <a:off x="7543800" y="6448425"/>
            <a:ext cx="9987344" cy="556245"/>
          </a:xfrm>
          <a:prstGeom prst="rect">
            <a:avLst/>
          </a:prstGeom>
          <a:noFill/>
          <a:ln/>
        </p:spPr>
        <p:txBody>
          <a:bodyPr wrap="square" lIns="25400" tIns="25400" rIns="25400" bIns="25400" rtlCol="0" anchor="t">
            <a:normAutofit/>
          </a:bodyPr>
          <a:lstStyle/>
          <a:p>
            <a:pPr algn="l" indent="0" marL="0">
              <a:lnSpc>
                <a:spcPct val="113333"/>
              </a:lnSpc>
              <a:buNone/>
            </a:pPr>
            <a:r>
              <a:rPr lang="en-US" sz="2400" dirty="0">
                <a:solidFill>
                  <a:srgbClr val="191B1A"/>
                </a:solidFill>
                <a:latin typeface="YuGothic" pitchFamily="34" charset="0"/>
                <a:ea typeface="YuGothic" pitchFamily="34" charset="-122"/>
                <a:cs typeface="YuGothic" pitchFamily="34" charset="-120"/>
              </a:rPr>
              <a:t>運転資金200万円を確保し、下振れ期の支払いに充てる。</a:t>
            </a:r>
            <a:endParaRPr lang="en-US" sz="2400" dirty="0"/>
          </a:p>
        </p:txBody>
      </p:sp>
      <p:sp>
        <p:nvSpPr>
          <p:cNvPr id="47" name="Text 45"/>
          <p:cNvSpPr/>
          <p:nvPr/>
        </p:nvSpPr>
        <p:spPr>
          <a:xfrm>
            <a:off x="7543800" y="7138020"/>
            <a:ext cx="9987344" cy="556245"/>
          </a:xfrm>
          <a:prstGeom prst="rect">
            <a:avLst/>
          </a:prstGeom>
          <a:noFill/>
          <a:ln/>
        </p:spPr>
        <p:txBody>
          <a:bodyPr wrap="square" lIns="25400" tIns="25400" rIns="25400" bIns="25400" rtlCol="0" anchor="t">
            <a:normAutofit/>
          </a:bodyPr>
          <a:lstStyle/>
          <a:p>
            <a:pPr algn="l" indent="0" marL="0">
              <a:lnSpc>
                <a:spcPct val="113333"/>
              </a:lnSpc>
              <a:buNone/>
            </a:pPr>
            <a:r>
              <a:rPr lang="en-US" sz="2400" dirty="0">
                <a:solidFill>
                  <a:srgbClr val="191B1A"/>
                </a:solidFill>
                <a:latin typeface="YuGothic" pitchFamily="34" charset="0"/>
                <a:ea typeface="YuGothic" pitchFamily="34" charset="-122"/>
                <a:cs typeface="YuGothic" pitchFamily="34" charset="-120"/>
              </a:rPr>
              <a:t>80客が続く場合は、仕入れ量・シフト・集客方法を見直す。</a:t>
            </a:r>
            <a:endParaRPr lang="en-US" sz="2400" dirty="0"/>
          </a:p>
        </p:txBody>
      </p:sp>
      <p:sp>
        <p:nvSpPr>
          <p:cNvPr id="48" name="Text 46"/>
          <p:cNvSpPr/>
          <p:nvPr/>
        </p:nvSpPr>
        <p:spPr>
          <a:xfrm>
            <a:off x="1047750" y="8415338"/>
            <a:ext cx="15893415" cy="459060"/>
          </a:xfrm>
          <a:prstGeom prst="rect">
            <a:avLst/>
          </a:prstGeom>
          <a:noFill/>
          <a:ln/>
        </p:spPr>
        <p:txBody>
          <a:bodyPr wrap="square" lIns="25400" tIns="25400" rIns="25400" bIns="25400" rtlCol="0" anchor="t">
            <a:normAutofit/>
          </a:bodyPr>
          <a:lstStyle/>
          <a:p>
            <a:pPr algn="l" indent="0" marL="0">
              <a:lnSpc>
                <a:spcPct val="113333"/>
              </a:lnSpc>
              <a:buNone/>
            </a:pPr>
            <a:r>
              <a:rPr lang="en-US" sz="1950" dirty="0">
                <a:solidFill>
                  <a:srgbClr val="6E6A60"/>
                </a:solidFill>
                <a:latin typeface="YuGothic" pitchFamily="34" charset="0"/>
                <a:ea typeface="YuGothic" pitchFamily="34" charset="-122"/>
                <a:cs typeface="YuGothic" pitchFamily="34" charset="-120"/>
              </a:rPr>
              <a:t>7枚・8枚と同じ簡易モデルによる比較で、税等を含む完全な資金繰り表とは区別する。</a:t>
            </a:r>
            <a:endParaRPr lang="en-US" sz="1950" dirty="0"/>
          </a:p>
        </p:txBody>
      </p:sp>
      <p:sp>
        <p:nvSpPr>
          <p:cNvPr id="49" name="Shape 47"/>
          <p:cNvSpPr/>
          <p:nvPr/>
        </p:nvSpPr>
        <p:spPr>
          <a:xfrm>
            <a:off x="1047750" y="8982075"/>
            <a:ext cx="16192500" cy="9525"/>
          </a:xfrm>
          <a:prstGeom prst="rect">
            <a:avLst/>
          </a:prstGeom>
          <a:solidFill>
            <a:srgbClr val="DDD7C9"/>
          </a:solidFill>
          <a:ln/>
        </p:spPr>
      </p:sp>
      <p:sp>
        <p:nvSpPr>
          <p:cNvPr id="50" name="Text 48"/>
          <p:cNvSpPr/>
          <p:nvPr/>
        </p:nvSpPr>
        <p:spPr>
          <a:xfrm>
            <a:off x="1047750" y="9258300"/>
            <a:ext cx="3661313" cy="381000"/>
          </a:xfrm>
          <a:prstGeom prst="rect">
            <a:avLst/>
          </a:prstGeom>
          <a:noFill/>
          <a:ln/>
        </p:spPr>
        <p:txBody>
          <a:bodyPr wrap="none" lIns="25400" tIns="25400" rIns="25400" bIns="25400" rtlCol="0" anchor="t">
            <a:normAutofit/>
          </a:bodyPr>
          <a:lstStyle/>
          <a:p>
            <a:pPr algn="l" indent="0" marL="0">
              <a:buNone/>
            </a:pPr>
            <a:r>
              <a:rPr lang="en-US" sz="1800" spc="72" kern="0" dirty="0">
                <a:solidFill>
                  <a:srgbClr val="6B6558"/>
                </a:solidFill>
                <a:latin typeface="YuGothic" pitchFamily="34" charset="0"/>
                <a:ea typeface="YuGothic" pitchFamily="34" charset="-122"/>
                <a:cs typeface="YuGothic" pitchFamily="34" charset="-120"/>
              </a:rPr>
              <a:t>架空事業の計画例／数値は仮定</a:t>
            </a:r>
            <a:endParaRPr lang="en-US" sz="1800" dirty="0"/>
          </a:p>
        </p:txBody>
      </p:sp>
      <p:sp>
        <p:nvSpPr>
          <p:cNvPr id="51" name="Text 49"/>
          <p:cNvSpPr/>
          <p:nvPr/>
        </p:nvSpPr>
        <p:spPr>
          <a:xfrm>
            <a:off x="15144750" y="9258300"/>
            <a:ext cx="2095500" cy="381000"/>
          </a:xfrm>
          <a:prstGeom prst="rect">
            <a:avLst/>
          </a:prstGeom>
          <a:noFill/>
          <a:ln/>
        </p:spPr>
        <p:txBody>
          <a:bodyPr wrap="none" lIns="25400" tIns="25400" rIns="25400" bIns="25400" rtlCol="0" anchor="t">
            <a:normAutofit/>
          </a:bodyPr>
          <a:lstStyle/>
          <a:p>
            <a:pPr algn="r" indent="0" marL="0">
              <a:buNone/>
            </a:pPr>
            <a:r>
              <a:rPr lang="en-US" sz="1800" spc="72" kern="0" dirty="0">
                <a:solidFill>
                  <a:srgbClr val="6B6558"/>
                </a:solidFill>
                <a:latin typeface="YuGothic" pitchFamily="34" charset="0"/>
                <a:ea typeface="YuGothic" pitchFamily="34" charset="-122"/>
                <a:cs typeface="YuGothic" pitchFamily="34" charset="-120"/>
              </a:rPr>
              <a:t>09 ／ 12</a:t>
            </a:r>
            <a:endParaRPr lang="en-US"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4F1E9"/>
        </a:solidFill>
      </p:bgPr>
    </p:bg>
    <p:spTree>
      <p:nvGrpSpPr>
        <p:cNvPr id="1" name=""/>
        <p:cNvGrpSpPr/>
        <p:nvPr/>
      </p:nvGrpSpPr>
      <p:grpSpPr>
        <a:xfrm>
          <a:off x="0" y="0"/>
          <a:ext cx="0" cy="0"/>
          <a:chOff x="0" y="0"/>
          <a:chExt cx="0" cy="0"/>
        </a:xfrm>
      </p:grpSpPr>
      <p:sp>
        <p:nvSpPr>
          <p:cNvPr id="2" name="Shape 0"/>
          <p:cNvSpPr/>
          <p:nvPr/>
        </p:nvSpPr>
        <p:spPr>
          <a:xfrm>
            <a:off x="1047750" y="838200"/>
            <a:ext cx="685800" cy="28575"/>
          </a:xfrm>
          <a:prstGeom prst="rect">
            <a:avLst/>
          </a:prstGeom>
          <a:solidFill>
            <a:srgbClr val="C48A3E"/>
          </a:solidFill>
          <a:ln/>
        </p:spPr>
      </p:sp>
      <p:sp>
        <p:nvSpPr>
          <p:cNvPr id="3" name="Text 1"/>
          <p:cNvSpPr/>
          <p:nvPr/>
        </p:nvSpPr>
        <p:spPr>
          <a:xfrm>
            <a:off x="1047750" y="1057275"/>
            <a:ext cx="17811750" cy="952500"/>
          </a:xfrm>
          <a:prstGeom prst="rect">
            <a:avLst/>
          </a:prstGeom>
          <a:noFill/>
          <a:ln/>
        </p:spPr>
        <p:txBody>
          <a:bodyPr wrap="square" lIns="25400" tIns="25400" rIns="25400" bIns="25400" rtlCol="0" anchor="t">
            <a:normAutofit/>
          </a:bodyPr>
          <a:lstStyle/>
          <a:p>
            <a:pPr algn="l" indent="0" marL="0">
              <a:buNone/>
            </a:pPr>
            <a:r>
              <a:rPr lang="en-US" sz="4800" spc="192" kern="0" dirty="0">
                <a:solidFill>
                  <a:srgbClr val="191B1A"/>
                </a:solidFill>
                <a:latin typeface="YuMincho" pitchFamily="34" charset="0"/>
                <a:ea typeface="YuMincho" pitchFamily="34" charset="-122"/>
                <a:cs typeface="YuMincho" pitchFamily="34" charset="-120"/>
              </a:rPr>
              <a:t>補助金を活用する追加投資案</a:t>
            </a:r>
            <a:endParaRPr lang="en-US" sz="4800" dirty="0"/>
          </a:p>
        </p:txBody>
      </p:sp>
      <p:sp>
        <p:nvSpPr>
          <p:cNvPr id="4" name="Shape 2"/>
          <p:cNvSpPr/>
          <p:nvPr/>
        </p:nvSpPr>
        <p:spPr>
          <a:xfrm>
            <a:off x="1047750" y="2200275"/>
            <a:ext cx="7534275" cy="2009775"/>
          </a:xfrm>
          <a:prstGeom prst="rect">
            <a:avLst/>
          </a:prstGeom>
          <a:ln w="9525">
            <a:solidFill>
              <a:srgbClr val="C3BCAC"/>
            </a:solidFill>
            <a:prstDash val="solid"/>
          </a:ln>
        </p:spPr>
      </p:sp>
      <p:sp>
        <p:nvSpPr>
          <p:cNvPr id="5" name="Text 3"/>
          <p:cNvSpPr/>
          <p:nvPr/>
        </p:nvSpPr>
        <p:spPr>
          <a:xfrm>
            <a:off x="1343025" y="2400300"/>
            <a:ext cx="7638098" cy="409575"/>
          </a:xfrm>
          <a:prstGeom prst="rect">
            <a:avLst/>
          </a:prstGeom>
          <a:noFill/>
          <a:ln/>
        </p:spPr>
        <p:txBody>
          <a:bodyPr wrap="none" lIns="25400" tIns="25400" rIns="25400" bIns="25400" rtlCol="0" anchor="t">
            <a:normAutofit/>
          </a:bodyPr>
          <a:lstStyle/>
          <a:p>
            <a:pPr algn="l" indent="0" marL="0">
              <a:buNone/>
            </a:pPr>
            <a:r>
              <a:rPr lang="en-US" sz="1950" spc="273" kern="0" dirty="0">
                <a:solidFill>
                  <a:srgbClr val="6E6A60"/>
                </a:solidFill>
                <a:latin typeface="YuGothic" pitchFamily="34" charset="0"/>
                <a:ea typeface="YuGothic" pitchFamily="34" charset="-122"/>
                <a:cs typeface="YuGothic" pitchFamily="34" charset="-120"/>
              </a:rPr>
              <a:t>第1段階（本計画）</a:t>
            </a:r>
            <a:endParaRPr lang="en-US" sz="1950" dirty="0"/>
          </a:p>
        </p:txBody>
      </p:sp>
      <p:sp>
        <p:nvSpPr>
          <p:cNvPr id="6" name="Text 4"/>
          <p:cNvSpPr/>
          <p:nvPr/>
        </p:nvSpPr>
        <p:spPr>
          <a:xfrm>
            <a:off x="1343025" y="2867025"/>
            <a:ext cx="7638098" cy="695325"/>
          </a:xfrm>
          <a:prstGeom prst="rect">
            <a:avLst/>
          </a:prstGeom>
          <a:noFill/>
          <a:ln/>
        </p:spPr>
        <p:txBody>
          <a:bodyPr wrap="none" lIns="25400" tIns="25400" rIns="25400" bIns="25400" rtlCol="0" anchor="t">
            <a:normAutofit/>
          </a:bodyPr>
          <a:lstStyle/>
          <a:p>
            <a:pPr algn="l" indent="0" marL="0">
              <a:buNone/>
            </a:pPr>
            <a:r>
              <a:rPr lang="en-US" sz="3450" dirty="0">
                <a:solidFill>
                  <a:srgbClr val="191B1A"/>
                </a:solidFill>
                <a:latin typeface="YuMincho" pitchFamily="34" charset="0"/>
                <a:ea typeface="YuMincho" pitchFamily="34" charset="-122"/>
                <a:cs typeface="YuMincho" pitchFamily="34" charset="-120"/>
              </a:rPr>
              <a:t>基本 900万円</a:t>
            </a:r>
            <a:endParaRPr lang="en-US" sz="3450" dirty="0"/>
          </a:p>
        </p:txBody>
      </p:sp>
      <p:sp>
        <p:nvSpPr>
          <p:cNvPr id="7" name="Text 5"/>
          <p:cNvSpPr/>
          <p:nvPr/>
        </p:nvSpPr>
        <p:spPr>
          <a:xfrm>
            <a:off x="1343025" y="3619500"/>
            <a:ext cx="7638098" cy="409575"/>
          </a:xfrm>
          <a:prstGeom prst="rect">
            <a:avLst/>
          </a:prstGeom>
          <a:noFill/>
          <a:ln/>
        </p:spPr>
        <p:txBody>
          <a:bodyPr wrap="square" lIns="25400" tIns="25400" rIns="25400" bIns="25400" rtlCol="0" anchor="t">
            <a:normAutofit/>
          </a:bodyPr>
          <a:lstStyle/>
          <a:p>
            <a:pPr algn="l" indent="0" marL="0">
              <a:lnSpc>
                <a:spcPct val="100000"/>
              </a:lnSpc>
              <a:buNone/>
            </a:pPr>
            <a:r>
              <a:rPr lang="en-US" sz="1950" dirty="0">
                <a:solidFill>
                  <a:srgbClr val="4A473F"/>
                </a:solidFill>
                <a:latin typeface="YuGothic" pitchFamily="34" charset="0"/>
                <a:ea typeface="YuGothic" pitchFamily="34" charset="-122"/>
                <a:cs typeface="YuGothic" pitchFamily="34" charset="-120"/>
              </a:rPr>
              <a:t>開業と運転資金。補助金は計上しない。</a:t>
            </a:r>
            <a:endParaRPr lang="en-US" sz="1950" dirty="0"/>
          </a:p>
        </p:txBody>
      </p:sp>
      <p:sp>
        <p:nvSpPr>
          <p:cNvPr id="8" name="Text 6"/>
          <p:cNvSpPr/>
          <p:nvPr/>
        </p:nvSpPr>
        <p:spPr>
          <a:xfrm>
            <a:off x="8924925" y="2200275"/>
            <a:ext cx="495300" cy="2047875"/>
          </a:xfrm>
          <a:prstGeom prst="rect">
            <a:avLst/>
          </a:prstGeom>
          <a:noFill/>
          <a:ln/>
        </p:spPr>
        <p:txBody>
          <a:bodyPr wrap="square" lIns="25400" tIns="25400" rIns="25400" bIns="25400" rtlCol="0" anchor="ctr">
            <a:normAutofit/>
          </a:bodyPr>
          <a:lstStyle/>
          <a:p>
            <a:pPr algn="l" indent="0" marL="0">
              <a:buNone/>
            </a:pPr>
            <a:r>
              <a:rPr lang="en-US" sz="3300" dirty="0">
                <a:solidFill>
                  <a:srgbClr val="A9A093"/>
                </a:solidFill>
                <a:latin typeface="YuGothic" pitchFamily="34" charset="0"/>
                <a:ea typeface="YuGothic" pitchFamily="34" charset="-122"/>
                <a:cs typeface="YuGothic" pitchFamily="34" charset="-120"/>
              </a:rPr>
              <a:t>→</a:t>
            </a:r>
            <a:endParaRPr lang="en-US" sz="3300" dirty="0"/>
          </a:p>
        </p:txBody>
      </p:sp>
      <p:sp>
        <p:nvSpPr>
          <p:cNvPr id="9" name="Shape 7"/>
          <p:cNvSpPr/>
          <p:nvPr/>
        </p:nvSpPr>
        <p:spPr>
          <a:xfrm>
            <a:off x="9686925" y="2200275"/>
            <a:ext cx="7553325" cy="2009775"/>
          </a:xfrm>
          <a:prstGeom prst="rect">
            <a:avLst/>
          </a:prstGeom>
          <a:solidFill>
            <a:srgbClr val="F7EEDF"/>
          </a:solidFill>
          <a:ln w="19050">
            <a:solidFill>
              <a:srgbClr val="C48A3E"/>
            </a:solidFill>
            <a:prstDash val="solid"/>
          </a:ln>
        </p:spPr>
      </p:sp>
      <p:sp>
        <p:nvSpPr>
          <p:cNvPr id="10" name="Text 8"/>
          <p:cNvSpPr/>
          <p:nvPr/>
        </p:nvSpPr>
        <p:spPr>
          <a:xfrm>
            <a:off x="9991725" y="2409825"/>
            <a:ext cx="7638098" cy="409575"/>
          </a:xfrm>
          <a:prstGeom prst="rect">
            <a:avLst/>
          </a:prstGeom>
          <a:noFill/>
          <a:ln/>
        </p:spPr>
        <p:txBody>
          <a:bodyPr wrap="none" lIns="25400" tIns="25400" rIns="25400" bIns="25400" rtlCol="0" anchor="t">
            <a:normAutofit/>
          </a:bodyPr>
          <a:lstStyle/>
          <a:p>
            <a:pPr algn="l" indent="0" marL="0">
              <a:buNone/>
            </a:pPr>
            <a:r>
              <a:rPr lang="en-US" sz="1950" spc="273" kern="0" dirty="0">
                <a:solidFill>
                  <a:srgbClr val="8A5E20"/>
                </a:solidFill>
                <a:latin typeface="YuGothic" pitchFamily="34" charset="0"/>
                <a:ea typeface="YuGothic" pitchFamily="34" charset="-122"/>
                <a:cs typeface="YuGothic" pitchFamily="34" charset="-120"/>
              </a:rPr>
              <a:t>第2段階（需要確認後に判断）</a:t>
            </a:r>
            <a:endParaRPr lang="en-US" sz="1950" dirty="0"/>
          </a:p>
        </p:txBody>
      </p:sp>
      <p:sp>
        <p:nvSpPr>
          <p:cNvPr id="11" name="Text 9"/>
          <p:cNvSpPr/>
          <p:nvPr/>
        </p:nvSpPr>
        <p:spPr>
          <a:xfrm>
            <a:off x="9991725" y="2876550"/>
            <a:ext cx="7638098" cy="695325"/>
          </a:xfrm>
          <a:prstGeom prst="rect">
            <a:avLst/>
          </a:prstGeom>
          <a:noFill/>
          <a:ln/>
        </p:spPr>
        <p:txBody>
          <a:bodyPr wrap="none" lIns="25400" tIns="25400" rIns="25400" bIns="25400" rtlCol="0" anchor="t">
            <a:normAutofit/>
          </a:bodyPr>
          <a:lstStyle/>
          <a:p>
            <a:pPr algn="l" indent="0" marL="0">
              <a:buNone/>
            </a:pPr>
            <a:r>
              <a:rPr lang="en-US" sz="3450" dirty="0">
                <a:solidFill>
                  <a:srgbClr val="8A5E20"/>
                </a:solidFill>
                <a:latin typeface="YuMincho" pitchFamily="34" charset="0"/>
                <a:ea typeface="YuMincho" pitchFamily="34" charset="-122"/>
                <a:cs typeface="YuMincho" pitchFamily="34" charset="-120"/>
              </a:rPr>
              <a:t>追加 160万円</a:t>
            </a:r>
            <a:endParaRPr lang="en-US" sz="3450" dirty="0"/>
          </a:p>
        </p:txBody>
      </p:sp>
      <p:sp>
        <p:nvSpPr>
          <p:cNvPr id="12" name="Text 10"/>
          <p:cNvSpPr/>
          <p:nvPr/>
        </p:nvSpPr>
        <p:spPr>
          <a:xfrm>
            <a:off x="9991725" y="3629025"/>
            <a:ext cx="7638098" cy="409575"/>
          </a:xfrm>
          <a:prstGeom prst="rect">
            <a:avLst/>
          </a:prstGeom>
          <a:noFill/>
          <a:ln/>
        </p:spPr>
        <p:txBody>
          <a:bodyPr wrap="square" lIns="25400" tIns="25400" rIns="25400" bIns="25400" rtlCol="0" anchor="t">
            <a:normAutofit/>
          </a:bodyPr>
          <a:lstStyle/>
          <a:p>
            <a:pPr algn="l" indent="0" marL="0">
              <a:lnSpc>
                <a:spcPct val="100000"/>
              </a:lnSpc>
              <a:buNone/>
            </a:pPr>
            <a:r>
              <a:rPr lang="en-US" sz="1950" dirty="0">
                <a:solidFill>
                  <a:srgbClr val="4A473F"/>
                </a:solidFill>
                <a:latin typeface="YuGothic" pitchFamily="34" charset="0"/>
                <a:ea typeface="YuGothic" pitchFamily="34" charset="-122"/>
                <a:cs typeface="YuGothic" pitchFamily="34" charset="-120"/>
              </a:rPr>
              <a:t>省力化と受取の効率化。実施は判断次第。</a:t>
            </a:r>
            <a:endParaRPr lang="en-US" sz="1950" dirty="0"/>
          </a:p>
        </p:txBody>
      </p:sp>
      <p:sp>
        <p:nvSpPr>
          <p:cNvPr id="13" name="Text 11"/>
          <p:cNvSpPr/>
          <p:nvPr/>
        </p:nvSpPr>
        <p:spPr>
          <a:xfrm>
            <a:off x="1047750" y="4400550"/>
            <a:ext cx="8911032" cy="466725"/>
          </a:xfrm>
          <a:prstGeom prst="rect">
            <a:avLst/>
          </a:prstGeom>
          <a:noFill/>
          <a:ln/>
        </p:spPr>
        <p:txBody>
          <a:bodyPr wrap="square" lIns="25400" tIns="25400" rIns="25400" bIns="25400" rtlCol="0" anchor="t">
            <a:normAutofit/>
          </a:bodyPr>
          <a:lstStyle/>
          <a:p>
            <a:pPr algn="l" indent="0" marL="0">
              <a:buNone/>
            </a:pPr>
            <a:r>
              <a:rPr lang="en-US" sz="2250" spc="315" kern="0" dirty="0">
                <a:solidFill>
                  <a:srgbClr val="8A5E20"/>
                </a:solidFill>
                <a:latin typeface="YuGothic" pitchFamily="34" charset="0"/>
                <a:ea typeface="YuGothic" pitchFamily="34" charset="-122"/>
                <a:cs typeface="YuGothic" pitchFamily="34" charset="-120"/>
              </a:rPr>
              <a:t>追加投資の内訳（単位：万円）</a:t>
            </a:r>
            <a:endParaRPr lang="en-US" sz="2250" dirty="0"/>
          </a:p>
        </p:txBody>
      </p:sp>
      <p:sp>
        <p:nvSpPr>
          <p:cNvPr id="14" name="Shape 12"/>
          <p:cNvSpPr/>
          <p:nvPr/>
        </p:nvSpPr>
        <p:spPr>
          <a:xfrm>
            <a:off x="1047750" y="4972050"/>
            <a:ext cx="7188026" cy="19050"/>
          </a:xfrm>
          <a:prstGeom prst="rect">
            <a:avLst/>
          </a:prstGeom>
          <a:solidFill>
            <a:srgbClr val="191B1A"/>
          </a:solidFill>
          <a:ln/>
        </p:spPr>
      </p:sp>
      <p:sp>
        <p:nvSpPr>
          <p:cNvPr id="15" name="Text 13"/>
          <p:cNvSpPr/>
          <p:nvPr/>
        </p:nvSpPr>
        <p:spPr>
          <a:xfrm>
            <a:off x="1047750" y="5067300"/>
            <a:ext cx="7403667" cy="661987"/>
          </a:xfrm>
          <a:prstGeom prst="rect">
            <a:avLst/>
          </a:prstGeom>
          <a:noFill/>
          <a:ln/>
        </p:spPr>
        <p:txBody>
          <a:bodyPr wrap="none" lIns="25400" tIns="25400" rIns="25400" bIns="25400" rtlCol="0" anchor="ctr">
            <a:normAutofit/>
          </a:bodyPr>
          <a:lstStyle/>
          <a:p>
            <a:pPr algn="l" indent="0" marL="0">
              <a:buNone/>
            </a:pPr>
            <a:r>
              <a:rPr lang="en-US" sz="2400" dirty="0">
                <a:solidFill>
                  <a:srgbClr val="191B1A"/>
                </a:solidFill>
                <a:latin typeface="YuGothic" pitchFamily="34" charset="0"/>
                <a:ea typeface="YuGothic" pitchFamily="34" charset="-122"/>
                <a:cs typeface="YuGothic" pitchFamily="34" charset="-120"/>
              </a:rPr>
              <a:t>予約・受取システム</a:t>
            </a:r>
            <a:endParaRPr lang="en-US" sz="2400" dirty="0"/>
          </a:p>
        </p:txBody>
      </p:sp>
      <p:sp>
        <p:nvSpPr>
          <p:cNvPr id="16" name="Shape 14"/>
          <p:cNvSpPr/>
          <p:nvPr/>
        </p:nvSpPr>
        <p:spPr>
          <a:xfrm>
            <a:off x="8235776" y="4972050"/>
            <a:ext cx="912912" cy="19050"/>
          </a:xfrm>
          <a:prstGeom prst="rect">
            <a:avLst/>
          </a:prstGeom>
          <a:solidFill>
            <a:srgbClr val="191B1A"/>
          </a:solidFill>
          <a:ln/>
        </p:spPr>
      </p:sp>
      <p:sp>
        <p:nvSpPr>
          <p:cNvPr id="17" name="Text 15"/>
          <p:cNvSpPr/>
          <p:nvPr/>
        </p:nvSpPr>
        <p:spPr>
          <a:xfrm>
            <a:off x="8159576" y="5067300"/>
            <a:ext cx="989112" cy="661987"/>
          </a:xfrm>
          <a:prstGeom prst="rect">
            <a:avLst/>
          </a:prstGeom>
          <a:noFill/>
          <a:ln/>
        </p:spPr>
        <p:txBody>
          <a:bodyPr wrap="none" lIns="25400" tIns="25400" rIns="25400" bIns="25400" rtlCol="0" anchor="ctr">
            <a:normAutofit/>
          </a:bodyPr>
          <a:lstStyle/>
          <a:p>
            <a:pPr algn="r" indent="0" marL="0">
              <a:buNone/>
            </a:pPr>
            <a:r>
              <a:rPr lang="en-US" sz="3300" dirty="0">
                <a:solidFill>
                  <a:srgbClr val="191B1A"/>
                </a:solidFill>
                <a:latin typeface="YuMincho" pitchFamily="34" charset="0"/>
                <a:ea typeface="YuMincho" pitchFamily="34" charset="-122"/>
                <a:cs typeface="YuMincho" pitchFamily="34" charset="-120"/>
              </a:rPr>
              <a:t>60</a:t>
            </a:r>
            <a:endParaRPr lang="en-US" sz="3300" dirty="0"/>
          </a:p>
        </p:txBody>
      </p:sp>
      <p:sp>
        <p:nvSpPr>
          <p:cNvPr id="18" name="Shape 16"/>
          <p:cNvSpPr/>
          <p:nvPr/>
        </p:nvSpPr>
        <p:spPr>
          <a:xfrm>
            <a:off x="1047750" y="5767388"/>
            <a:ext cx="7188026" cy="9525"/>
          </a:xfrm>
          <a:prstGeom prst="rect">
            <a:avLst/>
          </a:prstGeom>
          <a:solidFill>
            <a:srgbClr val="D8D2C4"/>
          </a:solidFill>
          <a:ln/>
        </p:spPr>
      </p:sp>
      <p:sp>
        <p:nvSpPr>
          <p:cNvPr id="19" name="Text 17"/>
          <p:cNvSpPr/>
          <p:nvPr/>
        </p:nvSpPr>
        <p:spPr>
          <a:xfrm>
            <a:off x="1047750" y="5853113"/>
            <a:ext cx="7403667" cy="671512"/>
          </a:xfrm>
          <a:prstGeom prst="rect">
            <a:avLst/>
          </a:prstGeom>
          <a:noFill/>
          <a:ln/>
        </p:spPr>
        <p:txBody>
          <a:bodyPr wrap="none" lIns="25400" tIns="25400" rIns="25400" bIns="25400" rtlCol="0" anchor="ctr">
            <a:normAutofit/>
          </a:bodyPr>
          <a:lstStyle/>
          <a:p>
            <a:pPr algn="l" indent="0" marL="0">
              <a:buNone/>
            </a:pPr>
            <a:r>
              <a:rPr lang="en-US" sz="2400" dirty="0">
                <a:solidFill>
                  <a:srgbClr val="191B1A"/>
                </a:solidFill>
                <a:latin typeface="YuGothic" pitchFamily="34" charset="0"/>
                <a:ea typeface="YuGothic" pitchFamily="34" charset="-122"/>
                <a:cs typeface="YuGothic" pitchFamily="34" charset="-120"/>
              </a:rPr>
              <a:t>省力化包装設備</a:t>
            </a:r>
            <a:endParaRPr lang="en-US" sz="2400" dirty="0"/>
          </a:p>
        </p:txBody>
      </p:sp>
      <p:sp>
        <p:nvSpPr>
          <p:cNvPr id="20" name="Shape 18"/>
          <p:cNvSpPr/>
          <p:nvPr/>
        </p:nvSpPr>
        <p:spPr>
          <a:xfrm>
            <a:off x="8235776" y="5767388"/>
            <a:ext cx="912912" cy="9525"/>
          </a:xfrm>
          <a:prstGeom prst="rect">
            <a:avLst/>
          </a:prstGeom>
          <a:solidFill>
            <a:srgbClr val="D8D2C4"/>
          </a:solidFill>
          <a:ln/>
        </p:spPr>
      </p:sp>
      <p:sp>
        <p:nvSpPr>
          <p:cNvPr id="21" name="Text 19"/>
          <p:cNvSpPr/>
          <p:nvPr/>
        </p:nvSpPr>
        <p:spPr>
          <a:xfrm>
            <a:off x="8159576" y="5853113"/>
            <a:ext cx="989112" cy="671512"/>
          </a:xfrm>
          <a:prstGeom prst="rect">
            <a:avLst/>
          </a:prstGeom>
          <a:noFill/>
          <a:ln/>
        </p:spPr>
        <p:txBody>
          <a:bodyPr wrap="none" lIns="25400" tIns="25400" rIns="25400" bIns="25400" rtlCol="0" anchor="ctr">
            <a:normAutofit/>
          </a:bodyPr>
          <a:lstStyle/>
          <a:p>
            <a:pPr algn="r" indent="0" marL="0">
              <a:buNone/>
            </a:pPr>
            <a:r>
              <a:rPr lang="en-US" sz="3300" dirty="0">
                <a:solidFill>
                  <a:srgbClr val="191B1A"/>
                </a:solidFill>
                <a:latin typeface="YuMincho" pitchFamily="34" charset="0"/>
                <a:ea typeface="YuMincho" pitchFamily="34" charset="-122"/>
                <a:cs typeface="YuMincho" pitchFamily="34" charset="-120"/>
              </a:rPr>
              <a:t>100</a:t>
            </a:r>
            <a:endParaRPr lang="en-US" sz="3300" dirty="0"/>
          </a:p>
        </p:txBody>
      </p:sp>
      <p:sp>
        <p:nvSpPr>
          <p:cNvPr id="22" name="Shape 20"/>
          <p:cNvSpPr/>
          <p:nvPr/>
        </p:nvSpPr>
        <p:spPr>
          <a:xfrm>
            <a:off x="1047750" y="6562725"/>
            <a:ext cx="7188026" cy="19050"/>
          </a:xfrm>
          <a:prstGeom prst="rect">
            <a:avLst/>
          </a:prstGeom>
          <a:solidFill>
            <a:srgbClr val="191B1A"/>
          </a:solidFill>
          <a:ln/>
        </p:spPr>
      </p:sp>
      <p:sp>
        <p:nvSpPr>
          <p:cNvPr id="23" name="Text 21"/>
          <p:cNvSpPr/>
          <p:nvPr/>
        </p:nvSpPr>
        <p:spPr>
          <a:xfrm>
            <a:off x="1047750" y="6677025"/>
            <a:ext cx="7403667" cy="776287"/>
          </a:xfrm>
          <a:prstGeom prst="rect">
            <a:avLst/>
          </a:prstGeom>
          <a:noFill/>
          <a:ln/>
        </p:spPr>
        <p:txBody>
          <a:bodyPr wrap="none" lIns="25400" tIns="25400" rIns="25400" bIns="25400" rtlCol="0" anchor="ctr">
            <a:normAutofit/>
          </a:bodyPr>
          <a:lstStyle/>
          <a:p>
            <a:pPr algn="l" indent="0" marL="0">
              <a:buNone/>
            </a:pPr>
            <a:r>
              <a:rPr lang="en-US" sz="2400" dirty="0">
                <a:solidFill>
                  <a:srgbClr val="191B1A"/>
                </a:solidFill>
                <a:latin typeface="YuGothic" pitchFamily="34" charset="0"/>
                <a:ea typeface="YuGothic" pitchFamily="34" charset="-122"/>
                <a:cs typeface="YuGothic" pitchFamily="34" charset="-120"/>
              </a:rPr>
              <a:t>合計</a:t>
            </a:r>
            <a:endParaRPr lang="en-US" sz="2400" dirty="0"/>
          </a:p>
        </p:txBody>
      </p:sp>
      <p:sp>
        <p:nvSpPr>
          <p:cNvPr id="24" name="Shape 22"/>
          <p:cNvSpPr/>
          <p:nvPr/>
        </p:nvSpPr>
        <p:spPr>
          <a:xfrm>
            <a:off x="8235776" y="6562725"/>
            <a:ext cx="912912" cy="19050"/>
          </a:xfrm>
          <a:prstGeom prst="rect">
            <a:avLst/>
          </a:prstGeom>
          <a:solidFill>
            <a:srgbClr val="191B1A"/>
          </a:solidFill>
          <a:ln/>
        </p:spPr>
      </p:sp>
      <p:sp>
        <p:nvSpPr>
          <p:cNvPr id="25" name="Text 23"/>
          <p:cNvSpPr/>
          <p:nvPr/>
        </p:nvSpPr>
        <p:spPr>
          <a:xfrm>
            <a:off x="8159576" y="6677025"/>
            <a:ext cx="989112" cy="776287"/>
          </a:xfrm>
          <a:prstGeom prst="rect">
            <a:avLst/>
          </a:prstGeom>
          <a:noFill/>
          <a:ln/>
        </p:spPr>
        <p:txBody>
          <a:bodyPr wrap="none" lIns="25400" tIns="25400" rIns="25400" bIns="25400" rtlCol="0" anchor="ctr">
            <a:normAutofit/>
          </a:bodyPr>
          <a:lstStyle/>
          <a:p>
            <a:pPr algn="r" indent="0" marL="0">
              <a:buNone/>
            </a:pPr>
            <a:r>
              <a:rPr lang="en-US" sz="3900" dirty="0">
                <a:solidFill>
                  <a:srgbClr val="191B1A"/>
                </a:solidFill>
                <a:latin typeface="YuMincho" pitchFamily="34" charset="0"/>
                <a:ea typeface="YuMincho" pitchFamily="34" charset="-122"/>
                <a:cs typeface="YuMincho" pitchFamily="34" charset="-120"/>
              </a:rPr>
              <a:t>160</a:t>
            </a:r>
            <a:endParaRPr lang="en-US" sz="3900" dirty="0"/>
          </a:p>
        </p:txBody>
      </p:sp>
      <p:sp>
        <p:nvSpPr>
          <p:cNvPr id="26" name="Shape 24"/>
          <p:cNvSpPr/>
          <p:nvPr/>
        </p:nvSpPr>
        <p:spPr>
          <a:xfrm>
            <a:off x="1047750" y="7510462"/>
            <a:ext cx="7188026" cy="9525"/>
          </a:xfrm>
          <a:prstGeom prst="rect">
            <a:avLst/>
          </a:prstGeom>
          <a:solidFill>
            <a:srgbClr val="D8D2C4"/>
          </a:solidFill>
          <a:ln/>
        </p:spPr>
      </p:sp>
      <p:sp>
        <p:nvSpPr>
          <p:cNvPr id="27" name="Text 25"/>
          <p:cNvSpPr/>
          <p:nvPr/>
        </p:nvSpPr>
        <p:spPr>
          <a:xfrm>
            <a:off x="1047750" y="7596187"/>
            <a:ext cx="7403667" cy="719137"/>
          </a:xfrm>
          <a:prstGeom prst="rect">
            <a:avLst/>
          </a:prstGeom>
          <a:noFill/>
          <a:ln/>
        </p:spPr>
        <p:txBody>
          <a:bodyPr wrap="square" lIns="25400" tIns="25400" rIns="25400" bIns="25400" rtlCol="0" anchor="ctr">
            <a:normAutofit/>
          </a:bodyPr>
          <a:lstStyle/>
          <a:p>
            <a:pPr algn="l" indent="0" marL="0">
              <a:lnSpc>
                <a:spcPct val="93333"/>
              </a:lnSpc>
              <a:buNone/>
            </a:pPr>
            <a:r>
              <a:rPr lang="en-US" sz="1800" dirty="0">
                <a:solidFill>
                  <a:srgbClr val="8A5E20"/>
                </a:solidFill>
                <a:latin typeface="YuGothic" pitchFamily="34" charset="0"/>
                <a:ea typeface="YuGothic" pitchFamily="34" charset="-122"/>
                <a:cs typeface="YuGothic" pitchFamily="34" charset="-120"/>
              </a:rPr>
              <a:t>申請想定額（全額対象・補助率1/2と仮定した場合のみ）</a:t>
            </a:r>
            <a:endParaRPr lang="en-US" sz="1800" dirty="0"/>
          </a:p>
        </p:txBody>
      </p:sp>
      <p:sp>
        <p:nvSpPr>
          <p:cNvPr id="28" name="Shape 26"/>
          <p:cNvSpPr/>
          <p:nvPr/>
        </p:nvSpPr>
        <p:spPr>
          <a:xfrm>
            <a:off x="8235776" y="7510462"/>
            <a:ext cx="912912" cy="9525"/>
          </a:xfrm>
          <a:prstGeom prst="rect">
            <a:avLst/>
          </a:prstGeom>
          <a:solidFill>
            <a:srgbClr val="D8D2C4"/>
          </a:solidFill>
          <a:ln/>
        </p:spPr>
      </p:sp>
      <p:sp>
        <p:nvSpPr>
          <p:cNvPr id="29" name="Text 27"/>
          <p:cNvSpPr/>
          <p:nvPr/>
        </p:nvSpPr>
        <p:spPr>
          <a:xfrm>
            <a:off x="8159576" y="7596187"/>
            <a:ext cx="989112" cy="719137"/>
          </a:xfrm>
          <a:prstGeom prst="rect">
            <a:avLst/>
          </a:prstGeom>
          <a:noFill/>
          <a:ln/>
        </p:spPr>
        <p:txBody>
          <a:bodyPr wrap="none" lIns="25400" tIns="25400" rIns="25400" bIns="25400" rtlCol="0" anchor="ctr">
            <a:normAutofit/>
          </a:bodyPr>
          <a:lstStyle/>
          <a:p>
            <a:pPr algn="r" indent="0" marL="0">
              <a:buNone/>
            </a:pPr>
            <a:r>
              <a:rPr lang="en-US" sz="3600" dirty="0">
                <a:solidFill>
                  <a:srgbClr val="8A5E20"/>
                </a:solidFill>
                <a:latin typeface="YuMincho" pitchFamily="34" charset="0"/>
                <a:ea typeface="YuMincho" pitchFamily="34" charset="-122"/>
                <a:cs typeface="YuMincho" pitchFamily="34" charset="-120"/>
              </a:rPr>
              <a:t>80</a:t>
            </a:r>
            <a:endParaRPr lang="en-US" sz="3600" dirty="0"/>
          </a:p>
        </p:txBody>
      </p:sp>
      <p:sp>
        <p:nvSpPr>
          <p:cNvPr id="30" name="Text 28"/>
          <p:cNvSpPr/>
          <p:nvPr/>
        </p:nvSpPr>
        <p:spPr>
          <a:xfrm>
            <a:off x="9910688" y="4400550"/>
            <a:ext cx="8062436" cy="466725"/>
          </a:xfrm>
          <a:prstGeom prst="rect">
            <a:avLst/>
          </a:prstGeom>
          <a:noFill/>
          <a:ln/>
        </p:spPr>
        <p:txBody>
          <a:bodyPr wrap="square" lIns="25400" tIns="25400" rIns="25400" bIns="25400" rtlCol="0" anchor="t">
            <a:normAutofit/>
          </a:bodyPr>
          <a:lstStyle/>
          <a:p>
            <a:pPr algn="l" indent="0" marL="0">
              <a:buNone/>
            </a:pPr>
            <a:r>
              <a:rPr lang="en-US" sz="2250" spc="315" kern="0" dirty="0">
                <a:solidFill>
                  <a:srgbClr val="8A5E20"/>
                </a:solidFill>
                <a:latin typeface="YuGothic" pitchFamily="34" charset="0"/>
                <a:ea typeface="YuGothic" pitchFamily="34" charset="-122"/>
                <a:cs typeface="YuGothic" pitchFamily="34" charset="-120"/>
              </a:rPr>
              <a:t>未確認の事項と前提</a:t>
            </a:r>
            <a:endParaRPr lang="en-US" sz="2250" dirty="0"/>
          </a:p>
        </p:txBody>
      </p:sp>
      <p:sp>
        <p:nvSpPr>
          <p:cNvPr id="31" name="Text 29"/>
          <p:cNvSpPr/>
          <p:nvPr/>
        </p:nvSpPr>
        <p:spPr>
          <a:xfrm>
            <a:off x="9910688" y="5038725"/>
            <a:ext cx="7549372" cy="891480"/>
          </a:xfrm>
          <a:prstGeom prst="rect">
            <a:avLst/>
          </a:prstGeom>
          <a:noFill/>
          <a:ln/>
        </p:spPr>
        <p:txBody>
          <a:bodyPr wrap="square" lIns="25400" tIns="25400" rIns="25400" bIns="25400" rtlCol="0" anchor="t">
            <a:normAutofit/>
          </a:bodyPr>
          <a:lstStyle/>
          <a:p>
            <a:pPr algn="l" indent="0" marL="0">
              <a:lnSpc>
                <a:spcPct val="106667"/>
              </a:lnSpc>
              <a:buNone/>
            </a:pPr>
            <a:r>
              <a:rPr lang="en-US" sz="2100" dirty="0">
                <a:solidFill>
                  <a:srgbClr val="191B1A"/>
                </a:solidFill>
                <a:latin typeface="YuGothic" pitchFamily="34" charset="0"/>
                <a:ea typeface="YuGothic" pitchFamily="34" charset="-122"/>
                <a:cs typeface="YuGothic" pitchFamily="34" charset="-120"/>
              </a:rPr>
              <a:t>制度・対象経費・補助率・上限・発注可能時期・入金時期はすべて未確認。採択も入金も前提にしない。</a:t>
            </a:r>
            <a:endParaRPr lang="en-US" sz="2100" dirty="0"/>
          </a:p>
        </p:txBody>
      </p:sp>
      <p:sp>
        <p:nvSpPr>
          <p:cNvPr id="32" name="Text 30"/>
          <p:cNvSpPr/>
          <p:nvPr/>
        </p:nvSpPr>
        <p:spPr>
          <a:xfrm>
            <a:off x="9910688" y="6101655"/>
            <a:ext cx="7549372" cy="891480"/>
          </a:xfrm>
          <a:prstGeom prst="rect">
            <a:avLst/>
          </a:prstGeom>
          <a:noFill/>
          <a:ln/>
        </p:spPr>
        <p:txBody>
          <a:bodyPr wrap="square" lIns="25400" tIns="25400" rIns="25400" bIns="25400" rtlCol="0" anchor="t">
            <a:normAutofit/>
          </a:bodyPr>
          <a:lstStyle/>
          <a:p>
            <a:pPr algn="l" indent="0" marL="0">
              <a:lnSpc>
                <a:spcPct val="106667"/>
              </a:lnSpc>
              <a:buNone/>
            </a:pPr>
            <a:r>
              <a:rPr lang="en-US" sz="2100" dirty="0">
                <a:solidFill>
                  <a:srgbClr val="191B1A"/>
                </a:solidFill>
                <a:latin typeface="YuGothic" pitchFamily="34" charset="0"/>
                <a:ea typeface="YuGothic" pitchFamily="34" charset="-122"/>
                <a:cs typeface="YuGothic" pitchFamily="34" charset="-120"/>
              </a:rPr>
              <a:t>運転資金200万円を維持するなら、追加支払160万円の資金手当てが別途必要。</a:t>
            </a:r>
            <a:endParaRPr lang="en-US" sz="2100" dirty="0"/>
          </a:p>
        </p:txBody>
      </p:sp>
      <p:sp>
        <p:nvSpPr>
          <p:cNvPr id="33" name="Text 31"/>
          <p:cNvSpPr/>
          <p:nvPr/>
        </p:nvSpPr>
        <p:spPr>
          <a:xfrm>
            <a:off x="9910688" y="7164586"/>
            <a:ext cx="7549372" cy="891480"/>
          </a:xfrm>
          <a:prstGeom prst="rect">
            <a:avLst/>
          </a:prstGeom>
          <a:noFill/>
          <a:ln/>
        </p:spPr>
        <p:txBody>
          <a:bodyPr wrap="square" lIns="25400" tIns="25400" rIns="25400" bIns="25400" rtlCol="0" anchor="t">
            <a:normAutofit/>
          </a:bodyPr>
          <a:lstStyle/>
          <a:p>
            <a:pPr algn="l" indent="0" marL="0">
              <a:lnSpc>
                <a:spcPct val="106667"/>
              </a:lnSpc>
              <a:buNone/>
            </a:pPr>
            <a:r>
              <a:rPr lang="en-US" sz="2100" dirty="0">
                <a:solidFill>
                  <a:srgbClr val="191B1A"/>
                </a:solidFill>
                <a:latin typeface="YuGothic" pitchFamily="34" charset="0"/>
                <a:ea typeface="YuGothic" pitchFamily="34" charset="-122"/>
                <a:cs typeface="YuGothic" pitchFamily="34" charset="-120"/>
              </a:rPr>
              <a:t>条件確認と資金確保までは発注せず、補助が受けられない場合は延期できる計画とする。</a:t>
            </a:r>
            <a:endParaRPr lang="en-US" sz="2100" dirty="0"/>
          </a:p>
        </p:txBody>
      </p:sp>
      <p:sp>
        <p:nvSpPr>
          <p:cNvPr id="34" name="Text 32"/>
          <p:cNvSpPr/>
          <p:nvPr/>
        </p:nvSpPr>
        <p:spPr>
          <a:xfrm>
            <a:off x="1047750" y="8675415"/>
            <a:ext cx="15893415" cy="459060"/>
          </a:xfrm>
          <a:prstGeom prst="rect">
            <a:avLst/>
          </a:prstGeom>
          <a:noFill/>
          <a:ln/>
        </p:spPr>
        <p:txBody>
          <a:bodyPr wrap="square" lIns="25400" tIns="25400" rIns="25400" bIns="25400" rtlCol="0" anchor="t">
            <a:normAutofit/>
          </a:bodyPr>
          <a:lstStyle/>
          <a:p>
            <a:pPr algn="l" indent="0" marL="0">
              <a:lnSpc>
                <a:spcPct val="113333"/>
              </a:lnSpc>
              <a:buNone/>
            </a:pPr>
            <a:r>
              <a:rPr lang="en-US" sz="1950" dirty="0">
                <a:solidFill>
                  <a:srgbClr val="6E6A60"/>
                </a:solidFill>
                <a:latin typeface="YuGothic" pitchFamily="34" charset="0"/>
                <a:ea typeface="YuGothic" pitchFamily="34" charset="-122"/>
                <a:cs typeface="YuGothic" pitchFamily="34" charset="-120"/>
              </a:rPr>
              <a:t>追加160万円は6枚の基本900万円に含めない。制度は未選定で、本資料は公式の申請書の代用とはしない。</a:t>
            </a:r>
            <a:endParaRPr lang="en-US" sz="1950" dirty="0"/>
          </a:p>
        </p:txBody>
      </p:sp>
      <p:sp>
        <p:nvSpPr>
          <p:cNvPr id="35" name="Shape 33"/>
          <p:cNvSpPr/>
          <p:nvPr/>
        </p:nvSpPr>
        <p:spPr>
          <a:xfrm>
            <a:off x="1047750" y="9096375"/>
            <a:ext cx="16192500" cy="9525"/>
          </a:xfrm>
          <a:prstGeom prst="rect">
            <a:avLst/>
          </a:prstGeom>
          <a:solidFill>
            <a:srgbClr val="DDD7C9"/>
          </a:solidFill>
          <a:ln/>
        </p:spPr>
      </p:sp>
      <p:sp>
        <p:nvSpPr>
          <p:cNvPr id="36" name="Text 34"/>
          <p:cNvSpPr/>
          <p:nvPr/>
        </p:nvSpPr>
        <p:spPr>
          <a:xfrm>
            <a:off x="1047750" y="9372600"/>
            <a:ext cx="3661313" cy="381000"/>
          </a:xfrm>
          <a:prstGeom prst="rect">
            <a:avLst/>
          </a:prstGeom>
          <a:noFill/>
          <a:ln/>
        </p:spPr>
        <p:txBody>
          <a:bodyPr wrap="none" lIns="25400" tIns="25400" rIns="25400" bIns="25400" rtlCol="0" anchor="t">
            <a:normAutofit/>
          </a:bodyPr>
          <a:lstStyle/>
          <a:p>
            <a:pPr algn="l" indent="0" marL="0">
              <a:buNone/>
            </a:pPr>
            <a:r>
              <a:rPr lang="en-US" sz="1800" spc="72" kern="0" dirty="0">
                <a:solidFill>
                  <a:srgbClr val="6B6558"/>
                </a:solidFill>
                <a:latin typeface="YuGothic" pitchFamily="34" charset="0"/>
                <a:ea typeface="YuGothic" pitchFamily="34" charset="-122"/>
                <a:cs typeface="YuGothic" pitchFamily="34" charset="-120"/>
              </a:rPr>
              <a:t>架空事業の計画例／数値は仮定</a:t>
            </a:r>
            <a:endParaRPr lang="en-US" sz="1800" dirty="0"/>
          </a:p>
        </p:txBody>
      </p:sp>
      <p:sp>
        <p:nvSpPr>
          <p:cNvPr id="37" name="Text 35"/>
          <p:cNvSpPr/>
          <p:nvPr/>
        </p:nvSpPr>
        <p:spPr>
          <a:xfrm>
            <a:off x="15144750" y="9372600"/>
            <a:ext cx="2095500" cy="381000"/>
          </a:xfrm>
          <a:prstGeom prst="rect">
            <a:avLst/>
          </a:prstGeom>
          <a:noFill/>
          <a:ln/>
        </p:spPr>
        <p:txBody>
          <a:bodyPr wrap="none" lIns="25400" tIns="25400" rIns="25400" bIns="25400" rtlCol="0" anchor="t">
            <a:normAutofit/>
          </a:bodyPr>
          <a:lstStyle/>
          <a:p>
            <a:pPr algn="r" indent="0" marL="0">
              <a:buNone/>
            </a:pPr>
            <a:r>
              <a:rPr lang="en-US" sz="1800" spc="72" kern="0" dirty="0">
                <a:solidFill>
                  <a:srgbClr val="6B6558"/>
                </a:solidFill>
                <a:latin typeface="YuGothic" pitchFamily="34" charset="0"/>
                <a:ea typeface="YuGothic" pitchFamily="34" charset="-122"/>
                <a:cs typeface="YuGothic" pitchFamily="34" charset="-120"/>
              </a:rPr>
              <a:t>10 ／ 12</a:t>
            </a:r>
            <a:endParaRPr lang="en-US" sz="1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4F1E9"/>
        </a:solidFill>
      </p:bgPr>
    </p:bg>
    <p:spTree>
      <p:nvGrpSpPr>
        <p:cNvPr id="1" name=""/>
        <p:cNvGrpSpPr/>
        <p:nvPr/>
      </p:nvGrpSpPr>
      <p:grpSpPr>
        <a:xfrm>
          <a:off x="0" y="0"/>
          <a:ext cx="0" cy="0"/>
          <a:chOff x="0" y="0"/>
          <a:chExt cx="0" cy="0"/>
        </a:xfrm>
      </p:grpSpPr>
      <p:sp>
        <p:nvSpPr>
          <p:cNvPr id="2" name="Shape 0"/>
          <p:cNvSpPr/>
          <p:nvPr/>
        </p:nvSpPr>
        <p:spPr>
          <a:xfrm>
            <a:off x="1047750" y="838200"/>
            <a:ext cx="685800" cy="28575"/>
          </a:xfrm>
          <a:prstGeom prst="rect">
            <a:avLst/>
          </a:prstGeom>
          <a:solidFill>
            <a:srgbClr val="2F5D50"/>
          </a:solidFill>
          <a:ln/>
        </p:spPr>
      </p:sp>
      <p:sp>
        <p:nvSpPr>
          <p:cNvPr id="3" name="Text 1"/>
          <p:cNvSpPr/>
          <p:nvPr/>
        </p:nvSpPr>
        <p:spPr>
          <a:xfrm>
            <a:off x="1047750" y="1057275"/>
            <a:ext cx="17811750" cy="952500"/>
          </a:xfrm>
          <a:prstGeom prst="rect">
            <a:avLst/>
          </a:prstGeom>
          <a:noFill/>
          <a:ln/>
        </p:spPr>
        <p:txBody>
          <a:bodyPr wrap="square" lIns="25400" tIns="25400" rIns="25400" bIns="25400" rtlCol="0" anchor="t">
            <a:normAutofit/>
          </a:bodyPr>
          <a:lstStyle/>
          <a:p>
            <a:pPr algn="l" indent="0" marL="0">
              <a:buNone/>
            </a:pPr>
            <a:r>
              <a:rPr lang="en-US" sz="4800" spc="192" kern="0" dirty="0">
                <a:solidFill>
                  <a:srgbClr val="191B1A"/>
                </a:solidFill>
                <a:latin typeface="YuMincho" pitchFamily="34" charset="0"/>
                <a:ea typeface="YuMincho" pitchFamily="34" charset="-122"/>
                <a:cs typeface="YuMincho" pitchFamily="34" charset="-120"/>
              </a:rPr>
              <a:t>実行スケジュールと判断基準</a:t>
            </a:r>
            <a:endParaRPr lang="en-US" sz="4800" dirty="0"/>
          </a:p>
        </p:txBody>
      </p:sp>
      <p:sp>
        <p:nvSpPr>
          <p:cNvPr id="4" name="Shape 2"/>
          <p:cNvSpPr/>
          <p:nvPr/>
        </p:nvSpPr>
        <p:spPr>
          <a:xfrm>
            <a:off x="1047750" y="2466975"/>
            <a:ext cx="3705225" cy="19050"/>
          </a:xfrm>
          <a:prstGeom prst="rect">
            <a:avLst/>
          </a:prstGeom>
          <a:solidFill>
            <a:srgbClr val="191B1A"/>
          </a:solidFill>
          <a:ln/>
        </p:spPr>
      </p:sp>
      <p:sp>
        <p:nvSpPr>
          <p:cNvPr id="5" name="Text 3"/>
          <p:cNvSpPr/>
          <p:nvPr/>
        </p:nvSpPr>
        <p:spPr>
          <a:xfrm>
            <a:off x="1047750" y="2733675"/>
            <a:ext cx="4075748" cy="666750"/>
          </a:xfrm>
          <a:prstGeom prst="rect">
            <a:avLst/>
          </a:prstGeom>
          <a:noFill/>
          <a:ln/>
        </p:spPr>
        <p:txBody>
          <a:bodyPr wrap="none" lIns="25400" tIns="25400" rIns="25400" bIns="25400" rtlCol="0" anchor="t">
            <a:normAutofit/>
          </a:bodyPr>
          <a:lstStyle/>
          <a:p>
            <a:pPr algn="l" indent="0" marL="0">
              <a:buNone/>
            </a:pPr>
            <a:r>
              <a:rPr lang="en-US" sz="3300" dirty="0">
                <a:solidFill>
                  <a:srgbClr val="191B1A"/>
                </a:solidFill>
                <a:latin typeface="YuMincho" pitchFamily="34" charset="0"/>
                <a:ea typeface="YuMincho" pitchFamily="34" charset="-122"/>
                <a:cs typeface="YuMincho" pitchFamily="34" charset="-120"/>
              </a:rPr>
              <a:t>開業3か月前</a:t>
            </a:r>
            <a:endParaRPr lang="en-US" sz="3300" dirty="0"/>
          </a:p>
        </p:txBody>
      </p:sp>
      <p:sp>
        <p:nvSpPr>
          <p:cNvPr id="6" name="Text 4"/>
          <p:cNvSpPr/>
          <p:nvPr/>
        </p:nvSpPr>
        <p:spPr>
          <a:xfrm>
            <a:off x="1047750" y="3571875"/>
            <a:ext cx="3816382" cy="509587"/>
          </a:xfrm>
          <a:prstGeom prst="rect">
            <a:avLst/>
          </a:prstGeom>
          <a:noFill/>
          <a:ln/>
        </p:spPr>
        <p:txBody>
          <a:bodyPr wrap="none" lIns="25400" tIns="25400" rIns="25400" bIns="25400" rtlCol="0" anchor="t">
            <a:normAutofit/>
          </a:bodyPr>
          <a:lstStyle/>
          <a:p>
            <a:pPr algn="l" indent="0" marL="0">
              <a:lnSpc>
                <a:spcPct val="110000"/>
              </a:lnSpc>
              <a:buNone/>
            </a:pPr>
            <a:r>
              <a:rPr lang="en-US" sz="2250" dirty="0">
                <a:solidFill>
                  <a:srgbClr val="191B1A"/>
                </a:solidFill>
                <a:latin typeface="YuGothic" pitchFamily="34" charset="0"/>
                <a:ea typeface="YuGothic" pitchFamily="34" charset="-122"/>
                <a:cs typeface="YuGothic" pitchFamily="34" charset="-120"/>
              </a:rPr>
              <a:t>顧客調査の実施</a:t>
            </a:r>
            <a:endParaRPr lang="en-US" sz="2250" dirty="0"/>
          </a:p>
        </p:txBody>
      </p:sp>
      <p:sp>
        <p:nvSpPr>
          <p:cNvPr id="7" name="Text 5"/>
          <p:cNvSpPr/>
          <p:nvPr/>
        </p:nvSpPr>
        <p:spPr>
          <a:xfrm>
            <a:off x="1047750" y="4252913"/>
            <a:ext cx="3816382" cy="509587"/>
          </a:xfrm>
          <a:prstGeom prst="rect">
            <a:avLst/>
          </a:prstGeom>
          <a:noFill/>
          <a:ln/>
        </p:spPr>
        <p:txBody>
          <a:bodyPr wrap="none" lIns="25400" tIns="25400" rIns="25400" bIns="25400" rtlCol="0" anchor="t">
            <a:normAutofit/>
          </a:bodyPr>
          <a:lstStyle/>
          <a:p>
            <a:pPr algn="l" indent="0" marL="0">
              <a:lnSpc>
                <a:spcPct val="110000"/>
              </a:lnSpc>
              <a:buNone/>
            </a:pPr>
            <a:r>
              <a:rPr lang="en-US" sz="2250" dirty="0">
                <a:solidFill>
                  <a:srgbClr val="191B1A"/>
                </a:solidFill>
                <a:latin typeface="YuGothic" pitchFamily="34" charset="0"/>
                <a:ea typeface="YuGothic" pitchFamily="34" charset="-122"/>
                <a:cs typeface="YuGothic" pitchFamily="34" charset="-120"/>
              </a:rPr>
              <a:t>物件候補の絞り込み</a:t>
            </a:r>
            <a:endParaRPr lang="en-US" sz="2250" dirty="0"/>
          </a:p>
        </p:txBody>
      </p:sp>
      <p:sp>
        <p:nvSpPr>
          <p:cNvPr id="8" name="Text 6"/>
          <p:cNvSpPr/>
          <p:nvPr/>
        </p:nvSpPr>
        <p:spPr>
          <a:xfrm>
            <a:off x="1047750" y="4933950"/>
            <a:ext cx="3816382" cy="509587"/>
          </a:xfrm>
          <a:prstGeom prst="rect">
            <a:avLst/>
          </a:prstGeom>
          <a:noFill/>
          <a:ln/>
        </p:spPr>
        <p:txBody>
          <a:bodyPr wrap="none" lIns="25400" tIns="25400" rIns="25400" bIns="25400" rtlCol="0" anchor="t">
            <a:normAutofit/>
          </a:bodyPr>
          <a:lstStyle/>
          <a:p>
            <a:pPr algn="l" indent="0" marL="0">
              <a:lnSpc>
                <a:spcPct val="110000"/>
              </a:lnSpc>
              <a:buNone/>
            </a:pPr>
            <a:r>
              <a:rPr lang="en-US" sz="2250" dirty="0">
                <a:solidFill>
                  <a:srgbClr val="191B1A"/>
                </a:solidFill>
                <a:latin typeface="YuGothic" pitchFamily="34" charset="0"/>
                <a:ea typeface="YuGothic" pitchFamily="34" charset="-122"/>
                <a:cs typeface="YuGothic" pitchFamily="34" charset="-120"/>
              </a:rPr>
              <a:t>設備・内装の見積取得</a:t>
            </a:r>
            <a:endParaRPr lang="en-US" sz="2250" dirty="0"/>
          </a:p>
        </p:txBody>
      </p:sp>
      <p:sp>
        <p:nvSpPr>
          <p:cNvPr id="9" name="Shape 7"/>
          <p:cNvSpPr/>
          <p:nvPr/>
        </p:nvSpPr>
        <p:spPr>
          <a:xfrm>
            <a:off x="5210175" y="2466975"/>
            <a:ext cx="3705225" cy="19050"/>
          </a:xfrm>
          <a:prstGeom prst="rect">
            <a:avLst/>
          </a:prstGeom>
          <a:solidFill>
            <a:srgbClr val="191B1A"/>
          </a:solidFill>
          <a:ln/>
        </p:spPr>
      </p:sp>
      <p:sp>
        <p:nvSpPr>
          <p:cNvPr id="10" name="Text 8"/>
          <p:cNvSpPr/>
          <p:nvPr/>
        </p:nvSpPr>
        <p:spPr>
          <a:xfrm>
            <a:off x="5210175" y="2733675"/>
            <a:ext cx="4075748" cy="666750"/>
          </a:xfrm>
          <a:prstGeom prst="rect">
            <a:avLst/>
          </a:prstGeom>
          <a:noFill/>
          <a:ln/>
        </p:spPr>
        <p:txBody>
          <a:bodyPr wrap="none" lIns="25400" tIns="25400" rIns="25400" bIns="25400" rtlCol="0" anchor="t">
            <a:normAutofit/>
          </a:bodyPr>
          <a:lstStyle/>
          <a:p>
            <a:pPr algn="l" indent="0" marL="0">
              <a:buNone/>
            </a:pPr>
            <a:r>
              <a:rPr lang="en-US" sz="3300" dirty="0">
                <a:solidFill>
                  <a:srgbClr val="191B1A"/>
                </a:solidFill>
                <a:latin typeface="YuMincho" pitchFamily="34" charset="0"/>
                <a:ea typeface="YuMincho" pitchFamily="34" charset="-122"/>
                <a:cs typeface="YuMincho" pitchFamily="34" charset="-120"/>
              </a:rPr>
              <a:t>2か月前</a:t>
            </a:r>
            <a:endParaRPr lang="en-US" sz="3300" dirty="0"/>
          </a:p>
        </p:txBody>
      </p:sp>
      <p:sp>
        <p:nvSpPr>
          <p:cNvPr id="11" name="Text 9"/>
          <p:cNvSpPr/>
          <p:nvPr/>
        </p:nvSpPr>
        <p:spPr>
          <a:xfrm>
            <a:off x="5210175" y="3571875"/>
            <a:ext cx="3816382" cy="509587"/>
          </a:xfrm>
          <a:prstGeom prst="rect">
            <a:avLst/>
          </a:prstGeom>
          <a:noFill/>
          <a:ln/>
        </p:spPr>
        <p:txBody>
          <a:bodyPr wrap="none" lIns="25400" tIns="25400" rIns="25400" bIns="25400" rtlCol="0" anchor="t">
            <a:normAutofit/>
          </a:bodyPr>
          <a:lstStyle/>
          <a:p>
            <a:pPr algn="l" indent="0" marL="0">
              <a:lnSpc>
                <a:spcPct val="110000"/>
              </a:lnSpc>
              <a:buNone/>
            </a:pPr>
            <a:r>
              <a:rPr lang="en-US" sz="2250" dirty="0">
                <a:solidFill>
                  <a:srgbClr val="191B1A"/>
                </a:solidFill>
                <a:latin typeface="YuGothic" pitchFamily="34" charset="0"/>
                <a:ea typeface="YuGothic" pitchFamily="34" charset="-122"/>
                <a:cs typeface="YuGothic" pitchFamily="34" charset="-120"/>
              </a:rPr>
              <a:t>融資の相談</a:t>
            </a:r>
            <a:endParaRPr lang="en-US" sz="2250" dirty="0"/>
          </a:p>
        </p:txBody>
      </p:sp>
      <p:sp>
        <p:nvSpPr>
          <p:cNvPr id="12" name="Text 10"/>
          <p:cNvSpPr/>
          <p:nvPr/>
        </p:nvSpPr>
        <p:spPr>
          <a:xfrm>
            <a:off x="5210175" y="4252913"/>
            <a:ext cx="3816382" cy="509587"/>
          </a:xfrm>
          <a:prstGeom prst="rect">
            <a:avLst/>
          </a:prstGeom>
          <a:noFill/>
          <a:ln/>
        </p:spPr>
        <p:txBody>
          <a:bodyPr wrap="none" lIns="25400" tIns="25400" rIns="25400" bIns="25400" rtlCol="0" anchor="t">
            <a:normAutofit/>
          </a:bodyPr>
          <a:lstStyle/>
          <a:p>
            <a:pPr algn="l" indent="0" marL="0">
              <a:lnSpc>
                <a:spcPct val="110000"/>
              </a:lnSpc>
              <a:buNone/>
            </a:pPr>
            <a:r>
              <a:rPr lang="en-US" sz="2250" dirty="0">
                <a:solidFill>
                  <a:srgbClr val="191B1A"/>
                </a:solidFill>
                <a:latin typeface="YuGothic" pitchFamily="34" charset="0"/>
                <a:ea typeface="YuGothic" pitchFamily="34" charset="-122"/>
                <a:cs typeface="YuGothic" pitchFamily="34" charset="-120"/>
              </a:rPr>
              <a:t>許認可等の要件確認</a:t>
            </a:r>
            <a:endParaRPr lang="en-US" sz="2250" dirty="0"/>
          </a:p>
        </p:txBody>
      </p:sp>
      <p:sp>
        <p:nvSpPr>
          <p:cNvPr id="13" name="Text 11"/>
          <p:cNvSpPr/>
          <p:nvPr/>
        </p:nvSpPr>
        <p:spPr>
          <a:xfrm>
            <a:off x="5210175" y="4933950"/>
            <a:ext cx="3816382" cy="509587"/>
          </a:xfrm>
          <a:prstGeom prst="rect">
            <a:avLst/>
          </a:prstGeom>
          <a:noFill/>
          <a:ln/>
        </p:spPr>
        <p:txBody>
          <a:bodyPr wrap="none" lIns="25400" tIns="25400" rIns="25400" bIns="25400" rtlCol="0" anchor="t">
            <a:normAutofit/>
          </a:bodyPr>
          <a:lstStyle/>
          <a:p>
            <a:pPr algn="l" indent="0" marL="0">
              <a:lnSpc>
                <a:spcPct val="110000"/>
              </a:lnSpc>
              <a:buNone/>
            </a:pPr>
            <a:r>
              <a:rPr lang="en-US" sz="2250" dirty="0">
                <a:solidFill>
                  <a:srgbClr val="191B1A"/>
                </a:solidFill>
                <a:latin typeface="YuGothic" pitchFamily="34" charset="0"/>
                <a:ea typeface="YuGothic" pitchFamily="34" charset="-122"/>
                <a:cs typeface="YuGothic" pitchFamily="34" charset="-120"/>
              </a:rPr>
              <a:t>契約の判断</a:t>
            </a:r>
            <a:endParaRPr lang="en-US" sz="2250" dirty="0"/>
          </a:p>
        </p:txBody>
      </p:sp>
      <p:sp>
        <p:nvSpPr>
          <p:cNvPr id="14" name="Shape 12"/>
          <p:cNvSpPr/>
          <p:nvPr/>
        </p:nvSpPr>
        <p:spPr>
          <a:xfrm>
            <a:off x="9372600" y="2466975"/>
            <a:ext cx="3705225" cy="19050"/>
          </a:xfrm>
          <a:prstGeom prst="rect">
            <a:avLst/>
          </a:prstGeom>
          <a:solidFill>
            <a:srgbClr val="191B1A"/>
          </a:solidFill>
          <a:ln/>
        </p:spPr>
      </p:sp>
      <p:sp>
        <p:nvSpPr>
          <p:cNvPr id="15" name="Text 13"/>
          <p:cNvSpPr/>
          <p:nvPr/>
        </p:nvSpPr>
        <p:spPr>
          <a:xfrm>
            <a:off x="9372600" y="2733675"/>
            <a:ext cx="4075748" cy="666750"/>
          </a:xfrm>
          <a:prstGeom prst="rect">
            <a:avLst/>
          </a:prstGeom>
          <a:noFill/>
          <a:ln/>
        </p:spPr>
        <p:txBody>
          <a:bodyPr wrap="none" lIns="25400" tIns="25400" rIns="25400" bIns="25400" rtlCol="0" anchor="t">
            <a:normAutofit/>
          </a:bodyPr>
          <a:lstStyle/>
          <a:p>
            <a:pPr algn="l" indent="0" marL="0">
              <a:buNone/>
            </a:pPr>
            <a:r>
              <a:rPr lang="en-US" sz="3300" dirty="0">
                <a:solidFill>
                  <a:srgbClr val="191B1A"/>
                </a:solidFill>
                <a:latin typeface="YuMincho" pitchFamily="34" charset="0"/>
                <a:ea typeface="YuMincho" pitchFamily="34" charset="-122"/>
                <a:cs typeface="YuMincho" pitchFamily="34" charset="-120"/>
              </a:rPr>
              <a:t>1か月前</a:t>
            </a:r>
            <a:endParaRPr lang="en-US" sz="3300" dirty="0"/>
          </a:p>
        </p:txBody>
      </p:sp>
      <p:sp>
        <p:nvSpPr>
          <p:cNvPr id="16" name="Text 14"/>
          <p:cNvSpPr/>
          <p:nvPr/>
        </p:nvSpPr>
        <p:spPr>
          <a:xfrm>
            <a:off x="9372600" y="3571875"/>
            <a:ext cx="3816382" cy="509587"/>
          </a:xfrm>
          <a:prstGeom prst="rect">
            <a:avLst/>
          </a:prstGeom>
          <a:noFill/>
          <a:ln/>
        </p:spPr>
        <p:txBody>
          <a:bodyPr wrap="none" lIns="25400" tIns="25400" rIns="25400" bIns="25400" rtlCol="0" anchor="t">
            <a:normAutofit/>
          </a:bodyPr>
          <a:lstStyle/>
          <a:p>
            <a:pPr algn="l" indent="0" marL="0">
              <a:lnSpc>
                <a:spcPct val="110000"/>
              </a:lnSpc>
              <a:buNone/>
            </a:pPr>
            <a:r>
              <a:rPr lang="en-US" sz="2250" dirty="0">
                <a:solidFill>
                  <a:srgbClr val="191B1A"/>
                </a:solidFill>
                <a:latin typeface="YuGothic" pitchFamily="34" charset="0"/>
                <a:ea typeface="YuGothic" pitchFamily="34" charset="-122"/>
                <a:cs typeface="YuGothic" pitchFamily="34" charset="-120"/>
              </a:rPr>
              <a:t>献立の試作</a:t>
            </a:r>
            <a:endParaRPr lang="en-US" sz="2250" dirty="0"/>
          </a:p>
        </p:txBody>
      </p:sp>
      <p:sp>
        <p:nvSpPr>
          <p:cNvPr id="17" name="Text 15"/>
          <p:cNvSpPr/>
          <p:nvPr/>
        </p:nvSpPr>
        <p:spPr>
          <a:xfrm>
            <a:off x="9372600" y="4252913"/>
            <a:ext cx="3816382" cy="509587"/>
          </a:xfrm>
          <a:prstGeom prst="rect">
            <a:avLst/>
          </a:prstGeom>
          <a:noFill/>
          <a:ln/>
        </p:spPr>
        <p:txBody>
          <a:bodyPr wrap="none" lIns="25400" tIns="25400" rIns="25400" bIns="25400" rtlCol="0" anchor="t">
            <a:normAutofit/>
          </a:bodyPr>
          <a:lstStyle/>
          <a:p>
            <a:pPr algn="l" indent="0" marL="0">
              <a:lnSpc>
                <a:spcPct val="110000"/>
              </a:lnSpc>
              <a:buNone/>
            </a:pPr>
            <a:r>
              <a:rPr lang="en-US" sz="2250" dirty="0">
                <a:solidFill>
                  <a:srgbClr val="191B1A"/>
                </a:solidFill>
                <a:latin typeface="YuGothic" pitchFamily="34" charset="0"/>
                <a:ea typeface="YuGothic" pitchFamily="34" charset="-122"/>
                <a:cs typeface="YuGothic" pitchFamily="34" charset="-120"/>
              </a:rPr>
              <a:t>パートの採用</a:t>
            </a:r>
            <a:endParaRPr lang="en-US" sz="2250" dirty="0"/>
          </a:p>
        </p:txBody>
      </p:sp>
      <p:sp>
        <p:nvSpPr>
          <p:cNvPr id="18" name="Text 16"/>
          <p:cNvSpPr/>
          <p:nvPr/>
        </p:nvSpPr>
        <p:spPr>
          <a:xfrm>
            <a:off x="9372600" y="4933950"/>
            <a:ext cx="3816382" cy="509587"/>
          </a:xfrm>
          <a:prstGeom prst="rect">
            <a:avLst/>
          </a:prstGeom>
          <a:noFill/>
          <a:ln/>
        </p:spPr>
        <p:txBody>
          <a:bodyPr wrap="none" lIns="25400" tIns="25400" rIns="25400" bIns="25400" rtlCol="0" anchor="t">
            <a:normAutofit/>
          </a:bodyPr>
          <a:lstStyle/>
          <a:p>
            <a:pPr algn="l" indent="0" marL="0">
              <a:lnSpc>
                <a:spcPct val="110000"/>
              </a:lnSpc>
              <a:buNone/>
            </a:pPr>
            <a:r>
              <a:rPr lang="en-US" sz="2250" dirty="0">
                <a:solidFill>
                  <a:srgbClr val="191B1A"/>
                </a:solidFill>
                <a:latin typeface="YuGothic" pitchFamily="34" charset="0"/>
                <a:ea typeface="YuGothic" pitchFamily="34" charset="-122"/>
                <a:cs typeface="YuGothic" pitchFamily="34" charset="-120"/>
              </a:rPr>
              <a:t>試験販売の実施</a:t>
            </a:r>
            <a:endParaRPr lang="en-US" sz="2250" dirty="0"/>
          </a:p>
        </p:txBody>
      </p:sp>
      <p:sp>
        <p:nvSpPr>
          <p:cNvPr id="19" name="Shape 17"/>
          <p:cNvSpPr/>
          <p:nvPr/>
        </p:nvSpPr>
        <p:spPr>
          <a:xfrm>
            <a:off x="13535025" y="2466975"/>
            <a:ext cx="3705225" cy="19050"/>
          </a:xfrm>
          <a:prstGeom prst="rect">
            <a:avLst/>
          </a:prstGeom>
          <a:solidFill>
            <a:srgbClr val="2F5D50"/>
          </a:solidFill>
          <a:ln/>
        </p:spPr>
      </p:sp>
      <p:sp>
        <p:nvSpPr>
          <p:cNvPr id="20" name="Text 18"/>
          <p:cNvSpPr/>
          <p:nvPr/>
        </p:nvSpPr>
        <p:spPr>
          <a:xfrm>
            <a:off x="13535025" y="2733675"/>
            <a:ext cx="4075748" cy="666750"/>
          </a:xfrm>
          <a:prstGeom prst="rect">
            <a:avLst/>
          </a:prstGeom>
          <a:noFill/>
          <a:ln/>
        </p:spPr>
        <p:txBody>
          <a:bodyPr wrap="none" lIns="25400" tIns="25400" rIns="25400" bIns="25400" rtlCol="0" anchor="t">
            <a:normAutofit/>
          </a:bodyPr>
          <a:lstStyle/>
          <a:p>
            <a:pPr algn="l" indent="0" marL="0">
              <a:buNone/>
            </a:pPr>
            <a:r>
              <a:rPr lang="en-US" sz="3300" dirty="0">
                <a:solidFill>
                  <a:srgbClr val="2F5D50"/>
                </a:solidFill>
                <a:latin typeface="YuMincho" pitchFamily="34" charset="0"/>
                <a:ea typeface="YuMincho" pitchFamily="34" charset="-122"/>
                <a:cs typeface="YuMincho" pitchFamily="34" charset="-120"/>
              </a:rPr>
              <a:t>開業後</a:t>
            </a:r>
            <a:endParaRPr lang="en-US" sz="3300" dirty="0"/>
          </a:p>
        </p:txBody>
      </p:sp>
      <p:sp>
        <p:nvSpPr>
          <p:cNvPr id="21" name="Text 19"/>
          <p:cNvSpPr/>
          <p:nvPr/>
        </p:nvSpPr>
        <p:spPr>
          <a:xfrm>
            <a:off x="13535025" y="3571875"/>
            <a:ext cx="3816382" cy="509587"/>
          </a:xfrm>
          <a:prstGeom prst="rect">
            <a:avLst/>
          </a:prstGeom>
          <a:noFill/>
          <a:ln/>
        </p:spPr>
        <p:txBody>
          <a:bodyPr wrap="none" lIns="25400" tIns="25400" rIns="25400" bIns="25400" rtlCol="0" anchor="t">
            <a:normAutofit/>
          </a:bodyPr>
          <a:lstStyle/>
          <a:p>
            <a:pPr algn="l" indent="0" marL="0">
              <a:lnSpc>
                <a:spcPct val="110000"/>
              </a:lnSpc>
              <a:buNone/>
            </a:pPr>
            <a:r>
              <a:rPr lang="en-US" sz="2250" dirty="0">
                <a:solidFill>
                  <a:srgbClr val="191B1A"/>
                </a:solidFill>
                <a:latin typeface="YuGothic" pitchFamily="34" charset="0"/>
                <a:ea typeface="YuGothic" pitchFamily="34" charset="-122"/>
                <a:cs typeface="YuGothic" pitchFamily="34" charset="-120"/>
              </a:rPr>
              <a:t>週次で客数・客単価を確認</a:t>
            </a:r>
            <a:endParaRPr lang="en-US" sz="2250" dirty="0"/>
          </a:p>
        </p:txBody>
      </p:sp>
      <p:sp>
        <p:nvSpPr>
          <p:cNvPr id="22" name="Text 20"/>
          <p:cNvSpPr/>
          <p:nvPr/>
        </p:nvSpPr>
        <p:spPr>
          <a:xfrm>
            <a:off x="13535025" y="4252913"/>
            <a:ext cx="3816382" cy="509587"/>
          </a:xfrm>
          <a:prstGeom prst="rect">
            <a:avLst/>
          </a:prstGeom>
          <a:noFill/>
          <a:ln/>
        </p:spPr>
        <p:txBody>
          <a:bodyPr wrap="none" lIns="25400" tIns="25400" rIns="25400" bIns="25400" rtlCol="0" anchor="t">
            <a:normAutofit/>
          </a:bodyPr>
          <a:lstStyle/>
          <a:p>
            <a:pPr algn="l" indent="0" marL="0">
              <a:lnSpc>
                <a:spcPct val="110000"/>
              </a:lnSpc>
              <a:buNone/>
            </a:pPr>
            <a:r>
              <a:rPr lang="en-US" sz="2250" dirty="0">
                <a:solidFill>
                  <a:srgbClr val="191B1A"/>
                </a:solidFill>
                <a:latin typeface="YuGothic" pitchFamily="34" charset="0"/>
                <a:ea typeface="YuGothic" pitchFamily="34" charset="-122"/>
                <a:cs typeface="YuGothic" pitchFamily="34" charset="-120"/>
              </a:rPr>
              <a:t>原価率の確認</a:t>
            </a:r>
            <a:endParaRPr lang="en-US" sz="2250" dirty="0"/>
          </a:p>
        </p:txBody>
      </p:sp>
      <p:sp>
        <p:nvSpPr>
          <p:cNvPr id="23" name="Text 21"/>
          <p:cNvSpPr/>
          <p:nvPr/>
        </p:nvSpPr>
        <p:spPr>
          <a:xfrm>
            <a:off x="13535025" y="4933950"/>
            <a:ext cx="3816382" cy="509587"/>
          </a:xfrm>
          <a:prstGeom prst="rect">
            <a:avLst/>
          </a:prstGeom>
          <a:noFill/>
          <a:ln/>
        </p:spPr>
        <p:txBody>
          <a:bodyPr wrap="none" lIns="25400" tIns="25400" rIns="25400" bIns="25400" rtlCol="0" anchor="t">
            <a:normAutofit/>
          </a:bodyPr>
          <a:lstStyle/>
          <a:p>
            <a:pPr algn="l" indent="0" marL="0">
              <a:lnSpc>
                <a:spcPct val="110000"/>
              </a:lnSpc>
              <a:buNone/>
            </a:pPr>
            <a:r>
              <a:rPr lang="en-US" sz="2250" dirty="0">
                <a:solidFill>
                  <a:srgbClr val="191B1A"/>
                </a:solidFill>
                <a:latin typeface="YuGothic" pitchFamily="34" charset="0"/>
                <a:ea typeface="YuGothic" pitchFamily="34" charset="-122"/>
                <a:cs typeface="YuGothic" pitchFamily="34" charset="-120"/>
              </a:rPr>
              <a:t>資金残高の確認</a:t>
            </a:r>
            <a:endParaRPr lang="en-US" sz="2250" dirty="0"/>
          </a:p>
        </p:txBody>
      </p:sp>
      <p:sp>
        <p:nvSpPr>
          <p:cNvPr id="24" name="Shape 22"/>
          <p:cNvSpPr/>
          <p:nvPr/>
        </p:nvSpPr>
        <p:spPr>
          <a:xfrm>
            <a:off x="1047750" y="6985695"/>
            <a:ext cx="16192500" cy="9525"/>
          </a:xfrm>
          <a:prstGeom prst="rect">
            <a:avLst/>
          </a:prstGeom>
          <a:solidFill>
            <a:srgbClr val="D8D2C4"/>
          </a:solidFill>
          <a:ln/>
        </p:spPr>
      </p:sp>
      <p:sp>
        <p:nvSpPr>
          <p:cNvPr id="25" name="Text 23"/>
          <p:cNvSpPr/>
          <p:nvPr/>
        </p:nvSpPr>
        <p:spPr>
          <a:xfrm>
            <a:off x="1047750" y="7261920"/>
            <a:ext cx="17811750" cy="438150"/>
          </a:xfrm>
          <a:prstGeom prst="rect">
            <a:avLst/>
          </a:prstGeom>
          <a:noFill/>
          <a:ln/>
        </p:spPr>
        <p:txBody>
          <a:bodyPr wrap="none" lIns="25400" tIns="25400" rIns="25400" bIns="25400" rtlCol="0" anchor="t">
            <a:normAutofit/>
          </a:bodyPr>
          <a:lstStyle/>
          <a:p>
            <a:pPr algn="l" indent="0" marL="0">
              <a:buNone/>
            </a:pPr>
            <a:r>
              <a:rPr lang="en-US" sz="2100" spc="294" kern="0" dirty="0">
                <a:solidFill>
                  <a:srgbClr val="8A5E20"/>
                </a:solidFill>
                <a:latin typeface="YuGothic" pitchFamily="34" charset="0"/>
                <a:ea typeface="YuGothic" pitchFamily="34" charset="-122"/>
                <a:cs typeface="YuGothic" pitchFamily="34" charset="-120"/>
              </a:rPr>
              <a:t>補助投資の判断基準</a:t>
            </a:r>
            <a:endParaRPr lang="en-US" sz="2100" dirty="0"/>
          </a:p>
        </p:txBody>
      </p:sp>
      <p:sp>
        <p:nvSpPr>
          <p:cNvPr id="26" name="Text 24"/>
          <p:cNvSpPr/>
          <p:nvPr/>
        </p:nvSpPr>
        <p:spPr>
          <a:xfrm>
            <a:off x="1047750" y="7776270"/>
            <a:ext cx="16678275" cy="556245"/>
          </a:xfrm>
          <a:prstGeom prst="rect">
            <a:avLst/>
          </a:prstGeom>
          <a:noFill/>
          <a:ln/>
        </p:spPr>
        <p:txBody>
          <a:bodyPr wrap="square" lIns="25400" tIns="25400" rIns="25400" bIns="25400" rtlCol="0" anchor="t">
            <a:normAutofit/>
          </a:bodyPr>
          <a:lstStyle/>
          <a:p>
            <a:pPr algn="l" indent="0" marL="0">
              <a:lnSpc>
                <a:spcPct val="113333"/>
              </a:lnSpc>
              <a:buNone/>
            </a:pPr>
            <a:r>
              <a:rPr lang="en-US" sz="2400" dirty="0">
                <a:solidFill>
                  <a:srgbClr val="191B1A"/>
                </a:solidFill>
                <a:latin typeface="YuGothic" pitchFamily="34" charset="0"/>
                <a:ea typeface="YuGothic" pitchFamily="34" charset="-122"/>
                <a:cs typeface="YuGothic" pitchFamily="34" charset="-120"/>
              </a:rPr>
              <a:t>需要の確認、制度条件の確認、追加資金の確保がそろった時点で実施を判断する。</a:t>
            </a:r>
            <a:endParaRPr lang="en-US" sz="2400" dirty="0"/>
          </a:p>
        </p:txBody>
      </p:sp>
      <p:sp>
        <p:nvSpPr>
          <p:cNvPr id="27" name="Text 25"/>
          <p:cNvSpPr/>
          <p:nvPr/>
        </p:nvSpPr>
        <p:spPr>
          <a:xfrm>
            <a:off x="1047750" y="8561115"/>
            <a:ext cx="15893415" cy="459060"/>
          </a:xfrm>
          <a:prstGeom prst="rect">
            <a:avLst/>
          </a:prstGeom>
          <a:noFill/>
          <a:ln/>
        </p:spPr>
        <p:txBody>
          <a:bodyPr wrap="square" lIns="25400" tIns="25400" rIns="25400" bIns="25400" rtlCol="0" anchor="t">
            <a:normAutofit/>
          </a:bodyPr>
          <a:lstStyle/>
          <a:p>
            <a:pPr algn="l" indent="0" marL="0">
              <a:lnSpc>
                <a:spcPct val="113333"/>
              </a:lnSpc>
              <a:buNone/>
            </a:pPr>
            <a:r>
              <a:rPr lang="en-US" sz="1950" dirty="0">
                <a:solidFill>
                  <a:srgbClr val="6E6A60"/>
                </a:solidFill>
                <a:latin typeface="YuGothic" pitchFamily="34" charset="0"/>
                <a:ea typeface="YuGothic" pitchFamily="34" charset="-122"/>
                <a:cs typeface="YuGothic" pitchFamily="34" charset="-120"/>
              </a:rPr>
              <a:t>すべて予定であり、完了したものはない。</a:t>
            </a:r>
            <a:endParaRPr lang="en-US" sz="1950" dirty="0"/>
          </a:p>
        </p:txBody>
      </p:sp>
      <p:sp>
        <p:nvSpPr>
          <p:cNvPr id="28" name="Shape 26"/>
          <p:cNvSpPr/>
          <p:nvPr/>
        </p:nvSpPr>
        <p:spPr>
          <a:xfrm>
            <a:off x="1047750" y="8982075"/>
            <a:ext cx="16192500" cy="9525"/>
          </a:xfrm>
          <a:prstGeom prst="rect">
            <a:avLst/>
          </a:prstGeom>
          <a:solidFill>
            <a:srgbClr val="DDD7C9"/>
          </a:solidFill>
          <a:ln/>
        </p:spPr>
      </p:sp>
      <p:sp>
        <p:nvSpPr>
          <p:cNvPr id="29" name="Text 27"/>
          <p:cNvSpPr/>
          <p:nvPr/>
        </p:nvSpPr>
        <p:spPr>
          <a:xfrm>
            <a:off x="1047750" y="9258300"/>
            <a:ext cx="3661313" cy="381000"/>
          </a:xfrm>
          <a:prstGeom prst="rect">
            <a:avLst/>
          </a:prstGeom>
          <a:noFill/>
          <a:ln/>
        </p:spPr>
        <p:txBody>
          <a:bodyPr wrap="none" lIns="25400" tIns="25400" rIns="25400" bIns="25400" rtlCol="0" anchor="t">
            <a:normAutofit/>
          </a:bodyPr>
          <a:lstStyle/>
          <a:p>
            <a:pPr algn="l" indent="0" marL="0">
              <a:buNone/>
            </a:pPr>
            <a:r>
              <a:rPr lang="en-US" sz="1800" spc="72" kern="0" dirty="0">
                <a:solidFill>
                  <a:srgbClr val="6B6558"/>
                </a:solidFill>
                <a:latin typeface="YuGothic" pitchFamily="34" charset="0"/>
                <a:ea typeface="YuGothic" pitchFamily="34" charset="-122"/>
                <a:cs typeface="YuGothic" pitchFamily="34" charset="-120"/>
              </a:rPr>
              <a:t>架空事業の計画例／数値は仮定</a:t>
            </a:r>
            <a:endParaRPr lang="en-US" sz="1800" dirty="0"/>
          </a:p>
        </p:txBody>
      </p:sp>
      <p:sp>
        <p:nvSpPr>
          <p:cNvPr id="30" name="Text 28"/>
          <p:cNvSpPr/>
          <p:nvPr/>
        </p:nvSpPr>
        <p:spPr>
          <a:xfrm>
            <a:off x="15144750" y="9258300"/>
            <a:ext cx="2095500" cy="381000"/>
          </a:xfrm>
          <a:prstGeom prst="rect">
            <a:avLst/>
          </a:prstGeom>
          <a:noFill/>
          <a:ln/>
        </p:spPr>
        <p:txBody>
          <a:bodyPr wrap="none" lIns="25400" tIns="25400" rIns="25400" bIns="25400" rtlCol="0" anchor="t">
            <a:normAutofit/>
          </a:bodyPr>
          <a:lstStyle/>
          <a:p>
            <a:pPr algn="r" indent="0" marL="0">
              <a:buNone/>
            </a:pPr>
            <a:r>
              <a:rPr lang="en-US" sz="1800" spc="72" kern="0" dirty="0">
                <a:solidFill>
                  <a:srgbClr val="6B6558"/>
                </a:solidFill>
                <a:latin typeface="YuGothic" pitchFamily="34" charset="0"/>
                <a:ea typeface="YuGothic" pitchFamily="34" charset="-122"/>
                <a:cs typeface="YuGothic" pitchFamily="34" charset="-120"/>
              </a:rPr>
              <a:t>11 ／ 12</a:t>
            </a:r>
            <a:endParaRPr lang="en-US" sz="1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4F1E9"/>
        </a:solidFill>
      </p:bgPr>
    </p:bg>
    <p:spTree>
      <p:nvGrpSpPr>
        <p:cNvPr id="1" name=""/>
        <p:cNvGrpSpPr/>
        <p:nvPr/>
      </p:nvGrpSpPr>
      <p:grpSpPr>
        <a:xfrm>
          <a:off x="0" y="0"/>
          <a:ext cx="0" cy="0"/>
          <a:chOff x="0" y="0"/>
          <a:chExt cx="0" cy="0"/>
        </a:xfrm>
      </p:grpSpPr>
      <p:sp>
        <p:nvSpPr>
          <p:cNvPr id="2" name="Shape 0"/>
          <p:cNvSpPr/>
          <p:nvPr/>
        </p:nvSpPr>
        <p:spPr>
          <a:xfrm>
            <a:off x="1047750" y="838200"/>
            <a:ext cx="685800" cy="28575"/>
          </a:xfrm>
          <a:prstGeom prst="rect">
            <a:avLst/>
          </a:prstGeom>
          <a:solidFill>
            <a:srgbClr val="2F5D50"/>
          </a:solidFill>
          <a:ln/>
        </p:spPr>
      </p:sp>
      <p:sp>
        <p:nvSpPr>
          <p:cNvPr id="3" name="Text 1"/>
          <p:cNvSpPr/>
          <p:nvPr/>
        </p:nvSpPr>
        <p:spPr>
          <a:xfrm>
            <a:off x="1047750" y="1057275"/>
            <a:ext cx="17811750" cy="952500"/>
          </a:xfrm>
          <a:prstGeom prst="rect">
            <a:avLst/>
          </a:prstGeom>
          <a:noFill/>
          <a:ln/>
        </p:spPr>
        <p:txBody>
          <a:bodyPr wrap="square" lIns="25400" tIns="25400" rIns="25400" bIns="25400" rtlCol="0" anchor="t">
            <a:normAutofit/>
          </a:bodyPr>
          <a:lstStyle/>
          <a:p>
            <a:pPr algn="l" indent="0" marL="0">
              <a:buNone/>
            </a:pPr>
            <a:r>
              <a:rPr lang="en-US" sz="4800" spc="192" kern="0" dirty="0">
                <a:solidFill>
                  <a:srgbClr val="191B1A"/>
                </a:solidFill>
                <a:latin typeface="YuMincho" pitchFamily="34" charset="0"/>
                <a:ea typeface="YuMincho" pitchFamily="34" charset="-122"/>
                <a:cs typeface="YuMincho" pitchFamily="34" charset="-120"/>
              </a:rPr>
              <a:t>相談事項と提出準備</a:t>
            </a:r>
            <a:endParaRPr lang="en-US" sz="4800" dirty="0"/>
          </a:p>
        </p:txBody>
      </p:sp>
      <p:sp>
        <p:nvSpPr>
          <p:cNvPr id="4" name="Text 2"/>
          <p:cNvSpPr/>
          <p:nvPr/>
        </p:nvSpPr>
        <p:spPr>
          <a:xfrm>
            <a:off x="1047750" y="2428875"/>
            <a:ext cx="8402955" cy="466725"/>
          </a:xfrm>
          <a:prstGeom prst="rect">
            <a:avLst/>
          </a:prstGeom>
          <a:noFill/>
          <a:ln/>
        </p:spPr>
        <p:txBody>
          <a:bodyPr wrap="square" lIns="25400" tIns="25400" rIns="25400" bIns="25400" rtlCol="0" anchor="t">
            <a:normAutofit/>
          </a:bodyPr>
          <a:lstStyle/>
          <a:p>
            <a:pPr algn="l" indent="0" marL="0">
              <a:buNone/>
            </a:pPr>
            <a:r>
              <a:rPr lang="en-US" sz="2250" spc="315" kern="0" dirty="0">
                <a:solidFill>
                  <a:srgbClr val="2F5D50"/>
                </a:solidFill>
                <a:latin typeface="YuGothic" pitchFamily="34" charset="0"/>
                <a:ea typeface="YuGothic" pitchFamily="34" charset="-122"/>
                <a:cs typeface="YuGothic" pitchFamily="34" charset="-120"/>
              </a:rPr>
              <a:t>希望する相談</a:t>
            </a:r>
            <a:endParaRPr lang="en-US" sz="2250" dirty="0"/>
          </a:p>
        </p:txBody>
      </p:sp>
      <p:sp>
        <p:nvSpPr>
          <p:cNvPr id="5" name="Shape 3"/>
          <p:cNvSpPr/>
          <p:nvPr/>
        </p:nvSpPr>
        <p:spPr>
          <a:xfrm>
            <a:off x="1047750" y="3143250"/>
            <a:ext cx="7639050" cy="19050"/>
          </a:xfrm>
          <a:prstGeom prst="rect">
            <a:avLst/>
          </a:prstGeom>
          <a:solidFill>
            <a:srgbClr val="191B1A"/>
          </a:solidFill>
          <a:ln/>
        </p:spPr>
      </p:sp>
      <p:sp>
        <p:nvSpPr>
          <p:cNvPr id="6" name="Text 4"/>
          <p:cNvSpPr/>
          <p:nvPr/>
        </p:nvSpPr>
        <p:spPr>
          <a:xfrm>
            <a:off x="1047750" y="3409950"/>
            <a:ext cx="685800" cy="666750"/>
          </a:xfrm>
          <a:prstGeom prst="rect">
            <a:avLst/>
          </a:prstGeom>
          <a:noFill/>
          <a:ln/>
        </p:spPr>
        <p:txBody>
          <a:bodyPr wrap="none" lIns="25400" tIns="25400" rIns="25400" bIns="25400" rtlCol="0" anchor="t">
            <a:normAutofit/>
          </a:bodyPr>
          <a:lstStyle/>
          <a:p>
            <a:pPr algn="l" indent="0" marL="0">
              <a:buNone/>
            </a:pPr>
            <a:r>
              <a:rPr lang="en-US" sz="3300" dirty="0">
                <a:solidFill>
                  <a:srgbClr val="A9A093"/>
                </a:solidFill>
                <a:latin typeface="YuMincho" pitchFamily="34" charset="0"/>
                <a:ea typeface="YuMincho" pitchFamily="34" charset="-122"/>
                <a:cs typeface="YuMincho" pitchFamily="34" charset="-120"/>
              </a:rPr>
              <a:t>01</a:t>
            </a:r>
            <a:endParaRPr lang="en-US" sz="3300" dirty="0"/>
          </a:p>
        </p:txBody>
      </p:sp>
      <p:sp>
        <p:nvSpPr>
          <p:cNvPr id="7" name="Text 5"/>
          <p:cNvSpPr/>
          <p:nvPr/>
        </p:nvSpPr>
        <p:spPr>
          <a:xfrm>
            <a:off x="1905000" y="3490913"/>
            <a:ext cx="5558940" cy="572393"/>
          </a:xfrm>
          <a:prstGeom prst="rect">
            <a:avLst/>
          </a:prstGeom>
          <a:noFill/>
          <a:ln/>
        </p:spPr>
        <p:txBody>
          <a:bodyPr wrap="square" lIns="25400" tIns="25400" rIns="25400" bIns="25400" rtlCol="0" anchor="t">
            <a:normAutofit/>
          </a:bodyPr>
          <a:lstStyle/>
          <a:p>
            <a:pPr algn="l" indent="0" marL="0">
              <a:lnSpc>
                <a:spcPct val="110000"/>
              </a:lnSpc>
              <a:buNone/>
            </a:pPr>
            <a:r>
              <a:rPr lang="en-US" sz="2550" dirty="0">
                <a:solidFill>
                  <a:srgbClr val="191B1A"/>
                </a:solidFill>
                <a:latin typeface="YuGothic" pitchFamily="34" charset="0"/>
                <a:ea typeface="YuGothic" pitchFamily="34" charset="-122"/>
                <a:cs typeface="YuGothic" pitchFamily="34" charset="-120"/>
              </a:rPr>
              <a:t>融資600万円の条件と返済計画の確認</a:t>
            </a:r>
            <a:endParaRPr lang="en-US" sz="2550" dirty="0"/>
          </a:p>
        </p:txBody>
      </p:sp>
      <p:sp>
        <p:nvSpPr>
          <p:cNvPr id="8" name="Shape 6"/>
          <p:cNvSpPr/>
          <p:nvPr/>
        </p:nvSpPr>
        <p:spPr>
          <a:xfrm>
            <a:off x="1047750" y="4324350"/>
            <a:ext cx="7639050" cy="9525"/>
          </a:xfrm>
          <a:prstGeom prst="rect">
            <a:avLst/>
          </a:prstGeom>
          <a:solidFill>
            <a:srgbClr val="D8D2C4"/>
          </a:solidFill>
          <a:ln/>
        </p:spPr>
      </p:sp>
      <p:sp>
        <p:nvSpPr>
          <p:cNvPr id="9" name="Text 7"/>
          <p:cNvSpPr/>
          <p:nvPr/>
        </p:nvSpPr>
        <p:spPr>
          <a:xfrm>
            <a:off x="1047750" y="4581525"/>
            <a:ext cx="685800" cy="666750"/>
          </a:xfrm>
          <a:prstGeom prst="rect">
            <a:avLst/>
          </a:prstGeom>
          <a:noFill/>
          <a:ln/>
        </p:spPr>
        <p:txBody>
          <a:bodyPr wrap="none" lIns="25400" tIns="25400" rIns="25400" bIns="25400" rtlCol="0" anchor="t">
            <a:normAutofit/>
          </a:bodyPr>
          <a:lstStyle/>
          <a:p>
            <a:pPr algn="l" indent="0" marL="0">
              <a:buNone/>
            </a:pPr>
            <a:r>
              <a:rPr lang="en-US" sz="3300" dirty="0">
                <a:solidFill>
                  <a:srgbClr val="A9A093"/>
                </a:solidFill>
                <a:latin typeface="YuMincho" pitchFamily="34" charset="0"/>
                <a:ea typeface="YuMincho" pitchFamily="34" charset="-122"/>
                <a:cs typeface="YuMincho" pitchFamily="34" charset="-120"/>
              </a:rPr>
              <a:t>02</a:t>
            </a:r>
            <a:endParaRPr lang="en-US" sz="3300" dirty="0"/>
          </a:p>
        </p:txBody>
      </p:sp>
      <p:sp>
        <p:nvSpPr>
          <p:cNvPr id="10" name="Text 8"/>
          <p:cNvSpPr/>
          <p:nvPr/>
        </p:nvSpPr>
        <p:spPr>
          <a:xfrm>
            <a:off x="1905000" y="4662488"/>
            <a:ext cx="5323712" cy="572393"/>
          </a:xfrm>
          <a:prstGeom prst="rect">
            <a:avLst/>
          </a:prstGeom>
          <a:noFill/>
          <a:ln/>
        </p:spPr>
        <p:txBody>
          <a:bodyPr wrap="square" lIns="25400" tIns="25400" rIns="25400" bIns="25400" rtlCol="0" anchor="t">
            <a:normAutofit/>
          </a:bodyPr>
          <a:lstStyle/>
          <a:p>
            <a:pPr algn="l" indent="0" marL="0">
              <a:lnSpc>
                <a:spcPct val="110000"/>
              </a:lnSpc>
              <a:buNone/>
            </a:pPr>
            <a:r>
              <a:rPr lang="en-US" sz="2550" dirty="0">
                <a:solidFill>
                  <a:srgbClr val="191B1A"/>
                </a:solidFill>
                <a:latin typeface="YuGothic" pitchFamily="34" charset="0"/>
                <a:ea typeface="YuGothic" pitchFamily="34" charset="-122"/>
                <a:cs typeface="YuGothic" pitchFamily="34" charset="-120"/>
              </a:rPr>
              <a:t>追加投資に適合する補助制度の有無</a:t>
            </a:r>
            <a:endParaRPr lang="en-US" sz="2550" dirty="0"/>
          </a:p>
        </p:txBody>
      </p:sp>
      <p:sp>
        <p:nvSpPr>
          <p:cNvPr id="11" name="Text 9"/>
          <p:cNvSpPr/>
          <p:nvPr/>
        </p:nvSpPr>
        <p:spPr>
          <a:xfrm>
            <a:off x="9601200" y="2428875"/>
            <a:ext cx="8402955" cy="466725"/>
          </a:xfrm>
          <a:prstGeom prst="rect">
            <a:avLst/>
          </a:prstGeom>
          <a:noFill/>
          <a:ln/>
        </p:spPr>
        <p:txBody>
          <a:bodyPr wrap="square" lIns="25400" tIns="25400" rIns="25400" bIns="25400" rtlCol="0" anchor="t">
            <a:normAutofit/>
          </a:bodyPr>
          <a:lstStyle/>
          <a:p>
            <a:pPr algn="l" indent="0" marL="0">
              <a:buNone/>
            </a:pPr>
            <a:r>
              <a:rPr lang="en-US" sz="2250" spc="315" kern="0" dirty="0">
                <a:solidFill>
                  <a:srgbClr val="2F5D50"/>
                </a:solidFill>
                <a:latin typeface="YuGothic" pitchFamily="34" charset="0"/>
                <a:ea typeface="YuGothic" pitchFamily="34" charset="-122"/>
                <a:cs typeface="YuGothic" pitchFamily="34" charset="-120"/>
              </a:rPr>
              <a:t>準備する資料</a:t>
            </a:r>
            <a:endParaRPr lang="en-US" sz="2250" dirty="0"/>
          </a:p>
        </p:txBody>
      </p:sp>
      <p:sp>
        <p:nvSpPr>
          <p:cNvPr id="12" name="Shape 10"/>
          <p:cNvSpPr/>
          <p:nvPr/>
        </p:nvSpPr>
        <p:spPr>
          <a:xfrm>
            <a:off x="9601200" y="3105150"/>
            <a:ext cx="3629025" cy="9525"/>
          </a:xfrm>
          <a:prstGeom prst="rect">
            <a:avLst/>
          </a:prstGeom>
          <a:solidFill>
            <a:srgbClr val="D8D2C4"/>
          </a:solidFill>
          <a:ln/>
        </p:spPr>
      </p:sp>
      <p:sp>
        <p:nvSpPr>
          <p:cNvPr id="13" name="Text 11"/>
          <p:cNvSpPr/>
          <p:nvPr/>
        </p:nvSpPr>
        <p:spPr>
          <a:xfrm>
            <a:off x="9601200" y="3267075"/>
            <a:ext cx="3737896" cy="495300"/>
          </a:xfrm>
          <a:prstGeom prst="rect">
            <a:avLst/>
          </a:prstGeom>
          <a:noFill/>
          <a:ln/>
        </p:spPr>
        <p:txBody>
          <a:bodyPr wrap="none" lIns="25400" tIns="25400" rIns="25400" bIns="25400" rtlCol="0" anchor="t">
            <a:normAutofit/>
          </a:bodyPr>
          <a:lstStyle/>
          <a:p>
            <a:pPr algn="l" indent="0" marL="0">
              <a:lnSpc>
                <a:spcPct val="106667"/>
              </a:lnSpc>
              <a:buNone/>
            </a:pPr>
            <a:r>
              <a:rPr lang="en-US" sz="2250" dirty="0">
                <a:solidFill>
                  <a:srgbClr val="191B1A"/>
                </a:solidFill>
                <a:latin typeface="YuGothic" pitchFamily="34" charset="0"/>
                <a:ea typeface="YuGothic" pitchFamily="34" charset="-122"/>
                <a:cs typeface="YuGothic" pitchFamily="34" charset="-120"/>
              </a:rPr>
              <a:t>創業者の経歴</a:t>
            </a:r>
            <a:endParaRPr lang="en-US" sz="2250" dirty="0"/>
          </a:p>
        </p:txBody>
      </p:sp>
      <p:sp>
        <p:nvSpPr>
          <p:cNvPr id="14" name="Shape 12"/>
          <p:cNvSpPr/>
          <p:nvPr/>
        </p:nvSpPr>
        <p:spPr>
          <a:xfrm>
            <a:off x="13611225" y="3105150"/>
            <a:ext cx="3629025" cy="9525"/>
          </a:xfrm>
          <a:prstGeom prst="rect">
            <a:avLst/>
          </a:prstGeom>
          <a:solidFill>
            <a:srgbClr val="D8D2C4"/>
          </a:solidFill>
          <a:ln/>
        </p:spPr>
      </p:sp>
      <p:sp>
        <p:nvSpPr>
          <p:cNvPr id="15" name="Text 13"/>
          <p:cNvSpPr/>
          <p:nvPr/>
        </p:nvSpPr>
        <p:spPr>
          <a:xfrm>
            <a:off x="13611225" y="3267075"/>
            <a:ext cx="3737896" cy="495300"/>
          </a:xfrm>
          <a:prstGeom prst="rect">
            <a:avLst/>
          </a:prstGeom>
          <a:noFill/>
          <a:ln/>
        </p:spPr>
        <p:txBody>
          <a:bodyPr wrap="none" lIns="25400" tIns="25400" rIns="25400" bIns="25400" rtlCol="0" anchor="t">
            <a:normAutofit/>
          </a:bodyPr>
          <a:lstStyle/>
          <a:p>
            <a:pPr algn="l" indent="0" marL="0">
              <a:lnSpc>
                <a:spcPct val="106667"/>
              </a:lnSpc>
              <a:buNone/>
            </a:pPr>
            <a:r>
              <a:rPr lang="en-US" sz="2250" dirty="0">
                <a:solidFill>
                  <a:srgbClr val="191B1A"/>
                </a:solidFill>
                <a:latin typeface="YuGothic" pitchFamily="34" charset="0"/>
                <a:ea typeface="YuGothic" pitchFamily="34" charset="-122"/>
                <a:cs typeface="YuGothic" pitchFamily="34" charset="-120"/>
              </a:rPr>
              <a:t>物件条件</a:t>
            </a:r>
            <a:endParaRPr lang="en-US" sz="2250" dirty="0"/>
          </a:p>
        </p:txBody>
      </p:sp>
      <p:sp>
        <p:nvSpPr>
          <p:cNvPr id="16" name="Shape 14"/>
          <p:cNvSpPr/>
          <p:nvPr/>
        </p:nvSpPr>
        <p:spPr>
          <a:xfrm>
            <a:off x="9601200" y="3914775"/>
            <a:ext cx="3629025" cy="9525"/>
          </a:xfrm>
          <a:prstGeom prst="rect">
            <a:avLst/>
          </a:prstGeom>
          <a:solidFill>
            <a:srgbClr val="D8D2C4"/>
          </a:solidFill>
          <a:ln/>
        </p:spPr>
      </p:sp>
      <p:sp>
        <p:nvSpPr>
          <p:cNvPr id="17" name="Text 15"/>
          <p:cNvSpPr/>
          <p:nvPr/>
        </p:nvSpPr>
        <p:spPr>
          <a:xfrm>
            <a:off x="9601200" y="4076700"/>
            <a:ext cx="3737896" cy="495300"/>
          </a:xfrm>
          <a:prstGeom prst="rect">
            <a:avLst/>
          </a:prstGeom>
          <a:noFill/>
          <a:ln/>
        </p:spPr>
        <p:txBody>
          <a:bodyPr wrap="none" lIns="25400" tIns="25400" rIns="25400" bIns="25400" rtlCol="0" anchor="t">
            <a:normAutofit/>
          </a:bodyPr>
          <a:lstStyle/>
          <a:p>
            <a:pPr algn="l" indent="0" marL="0">
              <a:lnSpc>
                <a:spcPct val="106667"/>
              </a:lnSpc>
              <a:buNone/>
            </a:pPr>
            <a:r>
              <a:rPr lang="en-US" sz="2250" dirty="0">
                <a:solidFill>
                  <a:srgbClr val="191B1A"/>
                </a:solidFill>
                <a:latin typeface="YuGothic" pitchFamily="34" charset="0"/>
                <a:ea typeface="YuGothic" pitchFamily="34" charset="-122"/>
                <a:cs typeface="YuGothic" pitchFamily="34" charset="-120"/>
              </a:rPr>
              <a:t>設備・内装の見積</a:t>
            </a:r>
            <a:endParaRPr lang="en-US" sz="2250" dirty="0"/>
          </a:p>
        </p:txBody>
      </p:sp>
      <p:sp>
        <p:nvSpPr>
          <p:cNvPr id="18" name="Shape 16"/>
          <p:cNvSpPr/>
          <p:nvPr/>
        </p:nvSpPr>
        <p:spPr>
          <a:xfrm>
            <a:off x="13611225" y="3914775"/>
            <a:ext cx="3629025" cy="9525"/>
          </a:xfrm>
          <a:prstGeom prst="rect">
            <a:avLst/>
          </a:prstGeom>
          <a:solidFill>
            <a:srgbClr val="D8D2C4"/>
          </a:solidFill>
          <a:ln/>
        </p:spPr>
      </p:sp>
      <p:sp>
        <p:nvSpPr>
          <p:cNvPr id="19" name="Text 17"/>
          <p:cNvSpPr/>
          <p:nvPr/>
        </p:nvSpPr>
        <p:spPr>
          <a:xfrm>
            <a:off x="13611225" y="4076700"/>
            <a:ext cx="3737896" cy="495300"/>
          </a:xfrm>
          <a:prstGeom prst="rect">
            <a:avLst/>
          </a:prstGeom>
          <a:noFill/>
          <a:ln/>
        </p:spPr>
        <p:txBody>
          <a:bodyPr wrap="none" lIns="25400" tIns="25400" rIns="25400" bIns="25400" rtlCol="0" anchor="t">
            <a:normAutofit/>
          </a:bodyPr>
          <a:lstStyle/>
          <a:p>
            <a:pPr algn="l" indent="0" marL="0">
              <a:lnSpc>
                <a:spcPct val="106667"/>
              </a:lnSpc>
              <a:buNone/>
            </a:pPr>
            <a:r>
              <a:rPr lang="en-US" sz="2250" dirty="0">
                <a:solidFill>
                  <a:srgbClr val="191B1A"/>
                </a:solidFill>
                <a:latin typeface="YuGothic" pitchFamily="34" charset="0"/>
                <a:ea typeface="YuGothic" pitchFamily="34" charset="-122"/>
                <a:cs typeface="YuGothic" pitchFamily="34" charset="-120"/>
              </a:rPr>
              <a:t>自己資金の証憑</a:t>
            </a:r>
            <a:endParaRPr lang="en-US" sz="2250" dirty="0"/>
          </a:p>
        </p:txBody>
      </p:sp>
      <p:sp>
        <p:nvSpPr>
          <p:cNvPr id="20" name="Shape 18"/>
          <p:cNvSpPr/>
          <p:nvPr/>
        </p:nvSpPr>
        <p:spPr>
          <a:xfrm>
            <a:off x="9601200" y="4724400"/>
            <a:ext cx="3629025" cy="9525"/>
          </a:xfrm>
          <a:prstGeom prst="rect">
            <a:avLst/>
          </a:prstGeom>
          <a:solidFill>
            <a:srgbClr val="D8D2C4"/>
          </a:solidFill>
          <a:ln/>
        </p:spPr>
      </p:sp>
      <p:sp>
        <p:nvSpPr>
          <p:cNvPr id="21" name="Text 19"/>
          <p:cNvSpPr/>
          <p:nvPr/>
        </p:nvSpPr>
        <p:spPr>
          <a:xfrm>
            <a:off x="9601200" y="4886325"/>
            <a:ext cx="3737896" cy="495300"/>
          </a:xfrm>
          <a:prstGeom prst="rect">
            <a:avLst/>
          </a:prstGeom>
          <a:noFill/>
          <a:ln/>
        </p:spPr>
        <p:txBody>
          <a:bodyPr wrap="none" lIns="25400" tIns="25400" rIns="25400" bIns="25400" rtlCol="0" anchor="t">
            <a:normAutofit/>
          </a:bodyPr>
          <a:lstStyle/>
          <a:p>
            <a:pPr algn="l" indent="0" marL="0">
              <a:lnSpc>
                <a:spcPct val="106667"/>
              </a:lnSpc>
              <a:buNone/>
            </a:pPr>
            <a:r>
              <a:rPr lang="en-US" sz="2250" dirty="0">
                <a:solidFill>
                  <a:srgbClr val="191B1A"/>
                </a:solidFill>
                <a:latin typeface="YuGothic" pitchFamily="34" charset="0"/>
                <a:ea typeface="YuGothic" pitchFamily="34" charset="-122"/>
                <a:cs typeface="YuGothic" pitchFamily="34" charset="-120"/>
              </a:rPr>
              <a:t>月別資金繰り表</a:t>
            </a:r>
            <a:endParaRPr lang="en-US" sz="2250" dirty="0"/>
          </a:p>
        </p:txBody>
      </p:sp>
      <p:sp>
        <p:nvSpPr>
          <p:cNvPr id="22" name="Shape 20"/>
          <p:cNvSpPr/>
          <p:nvPr/>
        </p:nvSpPr>
        <p:spPr>
          <a:xfrm>
            <a:off x="13611225" y="4724400"/>
            <a:ext cx="3629025" cy="9525"/>
          </a:xfrm>
          <a:prstGeom prst="rect">
            <a:avLst/>
          </a:prstGeom>
          <a:solidFill>
            <a:srgbClr val="D8D2C4"/>
          </a:solidFill>
          <a:ln/>
        </p:spPr>
      </p:sp>
      <p:sp>
        <p:nvSpPr>
          <p:cNvPr id="23" name="Text 21"/>
          <p:cNvSpPr/>
          <p:nvPr/>
        </p:nvSpPr>
        <p:spPr>
          <a:xfrm>
            <a:off x="13611225" y="4886325"/>
            <a:ext cx="3737896" cy="495300"/>
          </a:xfrm>
          <a:prstGeom prst="rect">
            <a:avLst/>
          </a:prstGeom>
          <a:noFill/>
          <a:ln/>
        </p:spPr>
        <p:txBody>
          <a:bodyPr wrap="none" lIns="25400" tIns="25400" rIns="25400" bIns="25400" rtlCol="0" anchor="t">
            <a:normAutofit/>
          </a:bodyPr>
          <a:lstStyle/>
          <a:p>
            <a:pPr algn="l" indent="0" marL="0">
              <a:lnSpc>
                <a:spcPct val="106667"/>
              </a:lnSpc>
              <a:buNone/>
            </a:pPr>
            <a:r>
              <a:rPr lang="en-US" sz="2250" dirty="0">
                <a:solidFill>
                  <a:srgbClr val="191B1A"/>
                </a:solidFill>
                <a:latin typeface="YuGothic" pitchFamily="34" charset="0"/>
                <a:ea typeface="YuGothic" pitchFamily="34" charset="-122"/>
                <a:cs typeface="YuGothic" pitchFamily="34" charset="-120"/>
              </a:rPr>
              <a:t>需要検証の結果</a:t>
            </a:r>
            <a:endParaRPr lang="en-US" sz="2250" dirty="0"/>
          </a:p>
        </p:txBody>
      </p:sp>
      <p:sp>
        <p:nvSpPr>
          <p:cNvPr id="24" name="Text 22"/>
          <p:cNvSpPr/>
          <p:nvPr/>
        </p:nvSpPr>
        <p:spPr>
          <a:xfrm>
            <a:off x="9601200" y="5591175"/>
            <a:ext cx="7868221" cy="491430"/>
          </a:xfrm>
          <a:prstGeom prst="rect">
            <a:avLst/>
          </a:prstGeom>
          <a:noFill/>
          <a:ln/>
        </p:spPr>
        <p:txBody>
          <a:bodyPr wrap="square" lIns="25400" tIns="25400" rIns="25400" bIns="25400" rtlCol="0" anchor="t">
            <a:normAutofit/>
          </a:bodyPr>
          <a:lstStyle/>
          <a:p>
            <a:pPr algn="l" indent="0" marL="0">
              <a:lnSpc>
                <a:spcPct val="113333"/>
              </a:lnSpc>
              <a:buNone/>
            </a:pPr>
            <a:r>
              <a:rPr lang="en-US" sz="2100" dirty="0">
                <a:solidFill>
                  <a:srgbClr val="4A473F"/>
                </a:solidFill>
                <a:latin typeface="YuGothic" pitchFamily="34" charset="0"/>
                <a:ea typeface="YuGothic" pitchFamily="34" charset="-122"/>
                <a:cs typeface="YuGothic" pitchFamily="34" charset="-120"/>
              </a:rPr>
              <a:t>未取得の資料を揃えてから、実際の申請内容を確定する。</a:t>
            </a:r>
            <a:endParaRPr lang="en-US" sz="2100" dirty="0"/>
          </a:p>
        </p:txBody>
      </p:sp>
      <p:sp>
        <p:nvSpPr>
          <p:cNvPr id="25" name="Shape 23"/>
          <p:cNvSpPr/>
          <p:nvPr/>
        </p:nvSpPr>
        <p:spPr>
          <a:xfrm>
            <a:off x="1047750" y="7381875"/>
            <a:ext cx="16192500" cy="1600200"/>
          </a:xfrm>
          <a:prstGeom prst="rect">
            <a:avLst/>
          </a:prstGeom>
          <a:solidFill>
            <a:srgbClr val="1B231F"/>
          </a:solidFill>
          <a:ln/>
        </p:spPr>
      </p:sp>
      <p:sp>
        <p:nvSpPr>
          <p:cNvPr id="26" name="Text 24"/>
          <p:cNvSpPr/>
          <p:nvPr/>
        </p:nvSpPr>
        <p:spPr>
          <a:xfrm>
            <a:off x="1466850" y="7853362"/>
            <a:ext cx="4356512" cy="781050"/>
          </a:xfrm>
          <a:prstGeom prst="rect">
            <a:avLst/>
          </a:prstGeom>
          <a:noFill/>
          <a:ln/>
        </p:spPr>
        <p:txBody>
          <a:bodyPr wrap="none" lIns="25400" tIns="25400" rIns="25400" bIns="25400" rtlCol="0" anchor="t">
            <a:normAutofit/>
          </a:bodyPr>
          <a:lstStyle/>
          <a:p>
            <a:pPr algn="l" indent="0" marL="0">
              <a:buNone/>
            </a:pPr>
            <a:r>
              <a:rPr lang="en-US" sz="3900" spc="156" kern="0" dirty="0">
                <a:solidFill>
                  <a:srgbClr val="F4F1E9"/>
                </a:solidFill>
                <a:latin typeface="YuMincho" pitchFamily="34" charset="0"/>
                <a:ea typeface="YuMincho" pitchFamily="34" charset="-122"/>
                <a:cs typeface="YuMincho" pitchFamily="34" charset="-120"/>
              </a:rPr>
              <a:t>まちの台所 HIBI</a:t>
            </a:r>
            <a:endParaRPr lang="en-US" sz="3900" dirty="0"/>
          </a:p>
        </p:txBody>
      </p:sp>
      <p:sp>
        <p:nvSpPr>
          <p:cNvPr id="27" name="Text 25"/>
          <p:cNvSpPr/>
          <p:nvPr/>
        </p:nvSpPr>
        <p:spPr>
          <a:xfrm>
            <a:off x="9295433" y="8072438"/>
            <a:ext cx="1676400" cy="495300"/>
          </a:xfrm>
          <a:prstGeom prst="rect">
            <a:avLst/>
          </a:prstGeom>
          <a:noFill/>
          <a:ln/>
        </p:spPr>
        <p:txBody>
          <a:bodyPr wrap="none" lIns="25400" tIns="25400" rIns="25400" bIns="25400" rtlCol="0" anchor="t">
            <a:normAutofit/>
          </a:bodyPr>
          <a:lstStyle/>
          <a:p>
            <a:pPr algn="l" indent="0" marL="0">
              <a:buNone/>
            </a:pPr>
            <a:r>
              <a:rPr lang="en-US" sz="2400" dirty="0">
                <a:solidFill>
                  <a:srgbClr val="C6CEC5"/>
                </a:solidFill>
                <a:latin typeface="YuGothic" pitchFamily="34" charset="0"/>
                <a:ea typeface="YuGothic" pitchFamily="34" charset="-122"/>
                <a:cs typeface="YuGothic" pitchFamily="34" charset="-120"/>
              </a:rPr>
              <a:t>融資希望額</a:t>
            </a:r>
            <a:endParaRPr lang="en-US" sz="2400" dirty="0"/>
          </a:p>
        </p:txBody>
      </p:sp>
      <p:sp>
        <p:nvSpPr>
          <p:cNvPr id="28" name="Text 26"/>
          <p:cNvSpPr/>
          <p:nvPr/>
        </p:nvSpPr>
        <p:spPr>
          <a:xfrm>
            <a:off x="14687550" y="7724775"/>
            <a:ext cx="2346960" cy="952500"/>
          </a:xfrm>
          <a:prstGeom prst="rect">
            <a:avLst/>
          </a:prstGeom>
          <a:noFill/>
          <a:ln/>
        </p:spPr>
        <p:txBody>
          <a:bodyPr wrap="none" lIns="25400" tIns="25400" rIns="25400" bIns="25400" rtlCol="0" anchor="t">
            <a:normAutofit/>
          </a:bodyPr>
          <a:lstStyle/>
          <a:p>
            <a:pPr algn="l" indent="0" marL="0">
              <a:buNone/>
            </a:pPr>
            <a:r>
              <a:rPr lang="en-US" sz="4800" dirty="0">
                <a:solidFill>
                  <a:srgbClr val="F0C382"/>
                </a:solidFill>
                <a:latin typeface="YuMincho" pitchFamily="34" charset="0"/>
                <a:ea typeface="YuMincho" pitchFamily="34" charset="-122"/>
                <a:cs typeface="YuMincho" pitchFamily="34" charset="-120"/>
              </a:rPr>
              <a:t>600万円</a:t>
            </a:r>
            <a:endParaRPr lang="en-US" sz="4800" dirty="0"/>
          </a:p>
        </p:txBody>
      </p:sp>
      <p:sp>
        <p:nvSpPr>
          <p:cNvPr id="29" name="Shape 27"/>
          <p:cNvSpPr/>
          <p:nvPr/>
        </p:nvSpPr>
        <p:spPr>
          <a:xfrm>
            <a:off x="1047750" y="8982075"/>
            <a:ext cx="16192500" cy="9525"/>
          </a:xfrm>
          <a:prstGeom prst="rect">
            <a:avLst/>
          </a:prstGeom>
          <a:solidFill>
            <a:srgbClr val="DDD7C9"/>
          </a:solidFill>
          <a:ln/>
        </p:spPr>
      </p:sp>
      <p:sp>
        <p:nvSpPr>
          <p:cNvPr id="30" name="Text 28"/>
          <p:cNvSpPr/>
          <p:nvPr/>
        </p:nvSpPr>
        <p:spPr>
          <a:xfrm>
            <a:off x="1047750" y="9258300"/>
            <a:ext cx="3661313" cy="381000"/>
          </a:xfrm>
          <a:prstGeom prst="rect">
            <a:avLst/>
          </a:prstGeom>
          <a:noFill/>
          <a:ln/>
        </p:spPr>
        <p:txBody>
          <a:bodyPr wrap="none" lIns="25400" tIns="25400" rIns="25400" bIns="25400" rtlCol="0" anchor="t">
            <a:normAutofit/>
          </a:bodyPr>
          <a:lstStyle/>
          <a:p>
            <a:pPr algn="l" indent="0" marL="0">
              <a:buNone/>
            </a:pPr>
            <a:r>
              <a:rPr lang="en-US" sz="1800" spc="72" kern="0" dirty="0">
                <a:solidFill>
                  <a:srgbClr val="6B6558"/>
                </a:solidFill>
                <a:latin typeface="YuGothic" pitchFamily="34" charset="0"/>
                <a:ea typeface="YuGothic" pitchFamily="34" charset="-122"/>
                <a:cs typeface="YuGothic" pitchFamily="34" charset="-120"/>
              </a:rPr>
              <a:t>架空事業の計画例／数値は仮定</a:t>
            </a:r>
            <a:endParaRPr lang="en-US" sz="1800" dirty="0"/>
          </a:p>
        </p:txBody>
      </p:sp>
      <p:sp>
        <p:nvSpPr>
          <p:cNvPr id="31" name="Text 29"/>
          <p:cNvSpPr/>
          <p:nvPr/>
        </p:nvSpPr>
        <p:spPr>
          <a:xfrm>
            <a:off x="15144750" y="9258300"/>
            <a:ext cx="2095500" cy="381000"/>
          </a:xfrm>
          <a:prstGeom prst="rect">
            <a:avLst/>
          </a:prstGeom>
          <a:noFill/>
          <a:ln/>
        </p:spPr>
        <p:txBody>
          <a:bodyPr wrap="none" lIns="25400" tIns="25400" rIns="25400" bIns="25400" rtlCol="0" anchor="t">
            <a:normAutofit/>
          </a:bodyPr>
          <a:lstStyle/>
          <a:p>
            <a:pPr algn="r" indent="0" marL="0">
              <a:buNone/>
            </a:pPr>
            <a:r>
              <a:rPr lang="en-US" sz="1800" spc="72" kern="0" dirty="0">
                <a:solidFill>
                  <a:srgbClr val="6B6558"/>
                </a:solidFill>
                <a:latin typeface="YuGothic" pitchFamily="34" charset="0"/>
                <a:ea typeface="YuGothic" pitchFamily="34" charset="-122"/>
                <a:cs typeface="YuGothic" pitchFamily="34" charset="-120"/>
              </a:rPr>
              <a:t>12 ／ 12</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2026-09-16T10:34:04Z</dcterms:created>
  <dcterms:modified xsi:type="dcterms:W3CDTF">2026-09-16T10:34:04Z</dcterms:modified>
</cp:coreProperties>
</file>